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57" r:id="rId3"/>
    <p:sldId id="258" r:id="rId4"/>
    <p:sldId id="262" r:id="rId5"/>
    <p:sldId id="263" r:id="rId6"/>
    <p:sldId id="259" r:id="rId7"/>
    <p:sldId id="260" r:id="rId8"/>
    <p:sldId id="264"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1008" y="-25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898DEA-B9F1-B5DD-8CBF-08183869DF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AD9B18AE-F995-D384-2F59-9D02584F82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93FB4601-5666-62E3-3B44-4D3B19CD6016}"/>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D6AE60EE-0596-A197-CD4C-B21A1217FC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457239D6-379D-7616-33A9-D6F09F4BBC3E}"/>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367717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87F653-74B5-E0E5-CEF8-00052DFD4A8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6F9B216C-3C14-60F2-0D9D-8D22B77E49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C3A08086-1B45-D950-EC0F-78A0281A6A8B}"/>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8D9884D0-136D-2AF1-9109-F8C01FD657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A5913F7-109F-7FDA-B9D8-595471BDC5F9}"/>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455847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0980865C-2D54-033F-44B5-EE7F1C39DEC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0879F7A0-86B5-186D-56EA-B8676A76F5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70E7DC0-3A24-383D-7272-D7A0B0C7837F}"/>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BAC53A01-D72C-A173-579A-3A0CA2E719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9F48872F-C221-5A2C-DA50-156605F4071F}"/>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152514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0A57562-1ED5-A4B4-F545-71FBB4A3CBF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C4D70D7-5963-8936-A070-07EFF60BB0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5D072038-A7A6-1749-B48E-FA6323DC8D4B}"/>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5251FC94-541F-962F-E894-CDA1AF47BC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139C57CA-1245-4293-F65F-33CA6D08C2F1}"/>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3070720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978B91-0193-16E5-FD96-AC8A791353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E1CC39FB-777F-A806-1DCE-77FF9867D5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5654CAE2-C640-D1D5-7414-820B324152E6}"/>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079323D3-A1C8-987C-BD15-67A7475B85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03BA226C-61BC-A126-A522-BD9B3E0E2242}"/>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848049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52D0074-1343-45CD-06C1-2E90B7977F8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2EDDCB47-4B80-742C-B924-40C49FF7C8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F86F4CA8-137C-99BB-FA5C-60F0D4E1E7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22DC9769-A576-63CD-F1E6-58102E611C94}"/>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6" name="Footer Placeholder 5">
            <a:extLst>
              <a:ext uri="{FF2B5EF4-FFF2-40B4-BE49-F238E27FC236}">
                <a16:creationId xmlns:a16="http://schemas.microsoft.com/office/drawing/2014/main" xmlns="" id="{EF9519A7-476C-BD07-CCD2-E44784E6A77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FA292279-96CC-5AD5-D116-E32950C58490}"/>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359573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3BBE803-9820-642F-0F10-F16C3F488E4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F8547570-7586-3B2D-1A3F-BA183C215A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3CECACE9-55F1-5963-4061-549FC03434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894EA8B8-04AF-88FA-3383-0D7564F52E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B728C423-D191-16AD-A90B-389DF7158C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9B132165-E9FC-D64D-E954-911B023C3274}"/>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8" name="Footer Placeholder 7">
            <a:extLst>
              <a:ext uri="{FF2B5EF4-FFF2-40B4-BE49-F238E27FC236}">
                <a16:creationId xmlns:a16="http://schemas.microsoft.com/office/drawing/2014/main" xmlns="" id="{202897AB-367E-50D0-2941-38A029164EA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92E978C9-D0A3-87EF-9239-93DC621D8932}"/>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485531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BF5463-CCDC-65F1-7A9A-1BA2B59610C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E4DB4B58-2502-99CE-118E-00D4940D99E3}"/>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4" name="Footer Placeholder 3">
            <a:extLst>
              <a:ext uri="{FF2B5EF4-FFF2-40B4-BE49-F238E27FC236}">
                <a16:creationId xmlns:a16="http://schemas.microsoft.com/office/drawing/2014/main" xmlns="" id="{30C8C188-6FCF-07A3-E5B4-01FCE6D528C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11E7F94E-9709-1802-1F9F-25676F16C47F}"/>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3304837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3B3FD88F-5DDC-8A96-9F03-BDE20DA37370}"/>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3" name="Footer Placeholder 2">
            <a:extLst>
              <a:ext uri="{FF2B5EF4-FFF2-40B4-BE49-F238E27FC236}">
                <a16:creationId xmlns:a16="http://schemas.microsoft.com/office/drawing/2014/main" xmlns="" id="{100CAAAC-DFCA-7B89-2A1F-7646BF624AF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63B747AF-C0E4-B6E5-7396-C2884B82B093}"/>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1317088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2EFB50-F4DE-0091-31FF-8E5D799189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0E52E9BD-26EF-E305-79CC-868E537B22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FAEDB4B1-23DB-12E6-ED22-1593BCAF88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7413B2C-A2CF-889E-AF72-C22752BA35F7}"/>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6" name="Footer Placeholder 5">
            <a:extLst>
              <a:ext uri="{FF2B5EF4-FFF2-40B4-BE49-F238E27FC236}">
                <a16:creationId xmlns:a16="http://schemas.microsoft.com/office/drawing/2014/main" xmlns="" id="{43F8F0AA-C3AB-BACF-507F-C519B714F7A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149E1F1A-B6F8-A160-A534-99029680F36A}"/>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2907009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D022EC-19E8-4751-AE7D-C40B7B8522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939FF9CD-D70A-1A9D-1CBC-41CB85AB4B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2508D4EA-FB43-B2B3-4C59-AE7B07B83A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12716AEC-C209-10C6-75F7-F6AA27CA3A0C}"/>
              </a:ext>
            </a:extLst>
          </p:cNvPr>
          <p:cNvSpPr>
            <a:spLocks noGrp="1"/>
          </p:cNvSpPr>
          <p:nvPr>
            <p:ph type="dt" sz="half" idx="10"/>
          </p:nvPr>
        </p:nvSpPr>
        <p:spPr/>
        <p:txBody>
          <a:bodyPr/>
          <a:lstStyle/>
          <a:p>
            <a:fld id="{479961A9-0428-4E69-94F5-082CCF4C7E1F}" type="datetimeFigureOut">
              <a:rPr lang="en-IN" smtClean="0"/>
              <a:t>29-08-2023</a:t>
            </a:fld>
            <a:endParaRPr lang="en-IN"/>
          </a:p>
        </p:txBody>
      </p:sp>
      <p:sp>
        <p:nvSpPr>
          <p:cNvPr id="6" name="Footer Placeholder 5">
            <a:extLst>
              <a:ext uri="{FF2B5EF4-FFF2-40B4-BE49-F238E27FC236}">
                <a16:creationId xmlns:a16="http://schemas.microsoft.com/office/drawing/2014/main" xmlns="" id="{0596C35E-460A-40BF-03B7-67183BC0FBF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198BD560-3F54-02A1-B316-AB518F3D15B3}"/>
              </a:ext>
            </a:extLst>
          </p:cNvPr>
          <p:cNvSpPr>
            <a:spLocks noGrp="1"/>
          </p:cNvSpPr>
          <p:nvPr>
            <p:ph type="sldNum" sz="quarter" idx="12"/>
          </p:nvPr>
        </p:nvSpPr>
        <p:spPr/>
        <p:txBody>
          <a:bodyPr/>
          <a:lstStyle/>
          <a:p>
            <a:fld id="{341019EB-383D-4893-AB6F-D5CABBCEC965}" type="slidenum">
              <a:rPr lang="en-IN" smtClean="0"/>
              <a:t>‹#›</a:t>
            </a:fld>
            <a:endParaRPr lang="en-IN"/>
          </a:p>
        </p:txBody>
      </p:sp>
    </p:spTree>
    <p:extLst>
      <p:ext uri="{BB962C8B-B14F-4D97-AF65-F5344CB8AC3E}">
        <p14:creationId xmlns:p14="http://schemas.microsoft.com/office/powerpoint/2010/main" val="671302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6120EFB7-2AAF-14F0-F9C5-FDCEF699E1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23C459F8-C0B0-B918-20BD-A85320E727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164F685C-6CCF-342F-2289-D993D3A16C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9961A9-0428-4E69-94F5-082CCF4C7E1F}" type="datetimeFigureOut">
              <a:rPr lang="en-IN" smtClean="0"/>
              <a:t>29-08-2023</a:t>
            </a:fld>
            <a:endParaRPr lang="en-IN"/>
          </a:p>
        </p:txBody>
      </p:sp>
      <p:sp>
        <p:nvSpPr>
          <p:cNvPr id="5" name="Footer Placeholder 4">
            <a:extLst>
              <a:ext uri="{FF2B5EF4-FFF2-40B4-BE49-F238E27FC236}">
                <a16:creationId xmlns:a16="http://schemas.microsoft.com/office/drawing/2014/main" xmlns="" id="{1F546941-D8C7-8065-1716-008230F01E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9E0FB808-7691-4865-B512-C49B83F516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1019EB-383D-4893-AB6F-D5CABBCEC965}" type="slidenum">
              <a:rPr lang="en-IN" smtClean="0"/>
              <a:t>‹#›</a:t>
            </a:fld>
            <a:endParaRPr lang="en-IN"/>
          </a:p>
        </p:txBody>
      </p:sp>
    </p:spTree>
    <p:extLst>
      <p:ext uri="{BB962C8B-B14F-4D97-AF65-F5344CB8AC3E}">
        <p14:creationId xmlns:p14="http://schemas.microsoft.com/office/powerpoint/2010/main" val="23714767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F85E070-F18D-9ECF-9C9C-FEBBC70823FC}"/>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xmlns="" id="{7B7689A7-2FB6-6E24-C3EA-ED627041F897}"/>
              </a:ext>
            </a:extLst>
          </p:cNvPr>
          <p:cNvPicPr>
            <a:picLocks noGrp="1" noChangeAspect="1"/>
          </p:cNvPicPr>
          <p:nvPr>
            <p:ph idx="1"/>
          </p:nvPr>
        </p:nvPicPr>
        <p:blipFill>
          <a:blip r:embed="rId2"/>
          <a:stretch>
            <a:fillRect/>
          </a:stretch>
        </p:blipFill>
        <p:spPr>
          <a:xfrm>
            <a:off x="0" y="0"/>
            <a:ext cx="12192000" cy="6858000"/>
          </a:xfrm>
        </p:spPr>
      </p:pic>
      <p:sp>
        <p:nvSpPr>
          <p:cNvPr id="8" name="Freeform: Shape 7">
            <a:extLst>
              <a:ext uri="{FF2B5EF4-FFF2-40B4-BE49-F238E27FC236}">
                <a16:creationId xmlns:a16="http://schemas.microsoft.com/office/drawing/2014/main" xmlns="" id="{D1215269-7A01-406B-101B-2C4D43805E11}"/>
              </a:ext>
            </a:extLst>
          </p:cNvPr>
          <p:cNvSpPr/>
          <p:nvPr/>
        </p:nvSpPr>
        <p:spPr>
          <a:xfrm>
            <a:off x="0" y="0"/>
            <a:ext cx="12192000" cy="6858000"/>
          </a:xfrm>
          <a:custGeom>
            <a:avLst/>
            <a:gdLst/>
            <a:ahLst/>
            <a:cxnLst/>
            <a:rect l="l" t="t" r="r" b="b"/>
            <a:pathLst>
              <a:path w="12192000" h="6858000">
                <a:moveTo>
                  <a:pt x="9641931" y="3672166"/>
                </a:moveTo>
                <a:lnTo>
                  <a:pt x="9641931" y="4578985"/>
                </a:lnTo>
                <a:lnTo>
                  <a:pt x="10406480" y="4578985"/>
                </a:lnTo>
                <a:lnTo>
                  <a:pt x="10406480" y="4373621"/>
                </a:lnTo>
                <a:lnTo>
                  <a:pt x="9922761" y="4373621"/>
                </a:lnTo>
                <a:lnTo>
                  <a:pt x="9922761" y="4194855"/>
                </a:lnTo>
                <a:lnTo>
                  <a:pt x="10358850" y="4194855"/>
                </a:lnTo>
                <a:lnTo>
                  <a:pt x="10358850" y="4009904"/>
                </a:lnTo>
                <a:lnTo>
                  <a:pt x="9922761" y="4009904"/>
                </a:lnTo>
                <a:lnTo>
                  <a:pt x="9922761" y="3865778"/>
                </a:lnTo>
                <a:lnTo>
                  <a:pt x="10392871" y="3865778"/>
                </a:lnTo>
                <a:lnTo>
                  <a:pt x="10392871" y="3672166"/>
                </a:lnTo>
                <a:close/>
                <a:moveTo>
                  <a:pt x="7606056" y="3672166"/>
                </a:moveTo>
                <a:lnTo>
                  <a:pt x="7606056" y="4578985"/>
                </a:lnTo>
                <a:lnTo>
                  <a:pt x="7869565" y="4578985"/>
                </a:lnTo>
                <a:lnTo>
                  <a:pt x="7869565" y="4081077"/>
                </a:lnTo>
                <a:lnTo>
                  <a:pt x="8209158" y="4578985"/>
                </a:lnTo>
                <a:lnTo>
                  <a:pt x="8473286" y="4578985"/>
                </a:lnTo>
                <a:lnTo>
                  <a:pt x="8473286" y="3672166"/>
                </a:lnTo>
                <a:lnTo>
                  <a:pt x="8209158" y="3672166"/>
                </a:lnTo>
                <a:lnTo>
                  <a:pt x="8209158" y="4173862"/>
                </a:lnTo>
                <a:lnTo>
                  <a:pt x="7867710" y="3672166"/>
                </a:lnTo>
                <a:close/>
                <a:moveTo>
                  <a:pt x="6689181" y="3672166"/>
                </a:moveTo>
                <a:lnTo>
                  <a:pt x="6689181" y="4578985"/>
                </a:lnTo>
                <a:lnTo>
                  <a:pt x="7453730" y="4578985"/>
                </a:lnTo>
                <a:lnTo>
                  <a:pt x="7453730" y="4373621"/>
                </a:lnTo>
                <a:lnTo>
                  <a:pt x="6970011" y="4373621"/>
                </a:lnTo>
                <a:lnTo>
                  <a:pt x="6970011" y="4194855"/>
                </a:lnTo>
                <a:lnTo>
                  <a:pt x="7406101" y="4194855"/>
                </a:lnTo>
                <a:lnTo>
                  <a:pt x="7406101" y="4009904"/>
                </a:lnTo>
                <a:lnTo>
                  <a:pt x="6970011" y="4009904"/>
                </a:lnTo>
                <a:lnTo>
                  <a:pt x="6970011" y="3865778"/>
                </a:lnTo>
                <a:lnTo>
                  <a:pt x="7440122" y="3865778"/>
                </a:lnTo>
                <a:lnTo>
                  <a:pt x="7440122" y="3672166"/>
                </a:lnTo>
                <a:close/>
                <a:moveTo>
                  <a:pt x="5842075" y="3672166"/>
                </a:moveTo>
                <a:lnTo>
                  <a:pt x="5842075" y="4578985"/>
                </a:lnTo>
                <a:lnTo>
                  <a:pt x="6559613" y="4578985"/>
                </a:lnTo>
                <a:lnTo>
                  <a:pt x="6559613" y="4355682"/>
                </a:lnTo>
                <a:lnTo>
                  <a:pt x="6122286" y="4355682"/>
                </a:lnTo>
                <a:lnTo>
                  <a:pt x="6122286" y="3672166"/>
                </a:lnTo>
                <a:close/>
                <a:moveTo>
                  <a:pt x="4994350" y="3672166"/>
                </a:moveTo>
                <a:lnTo>
                  <a:pt x="4994350" y="4578985"/>
                </a:lnTo>
                <a:lnTo>
                  <a:pt x="5711889" y="4578985"/>
                </a:lnTo>
                <a:lnTo>
                  <a:pt x="5711889" y="4355682"/>
                </a:lnTo>
                <a:lnTo>
                  <a:pt x="5274561" y="4355682"/>
                </a:lnTo>
                <a:lnTo>
                  <a:pt x="5274561" y="3672166"/>
                </a:lnTo>
                <a:close/>
                <a:moveTo>
                  <a:pt x="4079332" y="3672166"/>
                </a:moveTo>
                <a:lnTo>
                  <a:pt x="4079332" y="4578985"/>
                </a:lnTo>
                <a:lnTo>
                  <a:pt x="4843881" y="4578985"/>
                </a:lnTo>
                <a:lnTo>
                  <a:pt x="4843881" y="4373621"/>
                </a:lnTo>
                <a:lnTo>
                  <a:pt x="4360161" y="4373621"/>
                </a:lnTo>
                <a:lnTo>
                  <a:pt x="4360161" y="4194855"/>
                </a:lnTo>
                <a:lnTo>
                  <a:pt x="4796251" y="4194855"/>
                </a:lnTo>
                <a:lnTo>
                  <a:pt x="4796251" y="4009904"/>
                </a:lnTo>
                <a:lnTo>
                  <a:pt x="4360161" y="4009904"/>
                </a:lnTo>
                <a:lnTo>
                  <a:pt x="4360161" y="3865778"/>
                </a:lnTo>
                <a:lnTo>
                  <a:pt x="4830272" y="3865778"/>
                </a:lnTo>
                <a:lnTo>
                  <a:pt x="4830272" y="3672166"/>
                </a:lnTo>
                <a:close/>
                <a:moveTo>
                  <a:pt x="2103569" y="3672166"/>
                </a:moveTo>
                <a:lnTo>
                  <a:pt x="2387917" y="4106400"/>
                </a:lnTo>
                <a:lnTo>
                  <a:pt x="2075115" y="4578985"/>
                </a:lnTo>
                <a:lnTo>
                  <a:pt x="2388110" y="4578985"/>
                </a:lnTo>
                <a:lnTo>
                  <a:pt x="2567185" y="4287640"/>
                </a:lnTo>
                <a:lnTo>
                  <a:pt x="2746260" y="4578985"/>
                </a:lnTo>
                <a:lnTo>
                  <a:pt x="3061111" y="4578985"/>
                </a:lnTo>
                <a:lnTo>
                  <a:pt x="2752262" y="4111349"/>
                </a:lnTo>
                <a:lnTo>
                  <a:pt x="3034512" y="3672166"/>
                </a:lnTo>
                <a:lnTo>
                  <a:pt x="2728940" y="3672166"/>
                </a:lnTo>
                <a:lnTo>
                  <a:pt x="2572752" y="3951140"/>
                </a:lnTo>
                <a:lnTo>
                  <a:pt x="2412234" y="3672166"/>
                </a:lnTo>
                <a:close/>
                <a:moveTo>
                  <a:pt x="1250407" y="3672166"/>
                </a:moveTo>
                <a:lnTo>
                  <a:pt x="1250407" y="4578985"/>
                </a:lnTo>
                <a:lnTo>
                  <a:pt x="2014956" y="4578985"/>
                </a:lnTo>
                <a:lnTo>
                  <a:pt x="2014956" y="4373621"/>
                </a:lnTo>
                <a:lnTo>
                  <a:pt x="1531236" y="4373621"/>
                </a:lnTo>
                <a:lnTo>
                  <a:pt x="1531236" y="4194855"/>
                </a:lnTo>
                <a:lnTo>
                  <a:pt x="1967326" y="4194855"/>
                </a:lnTo>
                <a:lnTo>
                  <a:pt x="1967326" y="4009904"/>
                </a:lnTo>
                <a:lnTo>
                  <a:pt x="1531236" y="4009904"/>
                </a:lnTo>
                <a:lnTo>
                  <a:pt x="1531236" y="3865778"/>
                </a:lnTo>
                <a:lnTo>
                  <a:pt x="2001347" y="3865778"/>
                </a:lnTo>
                <a:lnTo>
                  <a:pt x="2001347" y="3672166"/>
                </a:lnTo>
                <a:close/>
                <a:moveTo>
                  <a:pt x="9087049" y="3656702"/>
                </a:moveTo>
                <a:cubicBezTo>
                  <a:pt x="8941067" y="3656702"/>
                  <a:pt x="8828178" y="3696986"/>
                  <a:pt x="8748384" y="3777554"/>
                </a:cubicBezTo>
                <a:cubicBezTo>
                  <a:pt x="8668588" y="3858123"/>
                  <a:pt x="8628691" y="3973408"/>
                  <a:pt x="8628691" y="4123411"/>
                </a:cubicBezTo>
                <a:cubicBezTo>
                  <a:pt x="8628691" y="4235919"/>
                  <a:pt x="8651372" y="4328232"/>
                  <a:pt x="8696733" y="4400350"/>
                </a:cubicBezTo>
                <a:cubicBezTo>
                  <a:pt x="8742095" y="4472468"/>
                  <a:pt x="8796013" y="4522847"/>
                  <a:pt x="8858488" y="4551488"/>
                </a:cubicBezTo>
                <a:cubicBezTo>
                  <a:pt x="8920964" y="4580129"/>
                  <a:pt x="9001481" y="4594449"/>
                  <a:pt x="9100038" y="4594449"/>
                </a:cubicBezTo>
                <a:cubicBezTo>
                  <a:pt x="9181278" y="4594449"/>
                  <a:pt x="9248186" y="4582696"/>
                  <a:pt x="9300764" y="4559191"/>
                </a:cubicBezTo>
                <a:cubicBezTo>
                  <a:pt x="9353342" y="4535685"/>
                  <a:pt x="9397364" y="4500839"/>
                  <a:pt x="9432828" y="4454653"/>
                </a:cubicBezTo>
                <a:cubicBezTo>
                  <a:pt x="9468292" y="4408467"/>
                  <a:pt x="9494272" y="4350940"/>
                  <a:pt x="9510767" y="4282073"/>
                </a:cubicBezTo>
                <a:lnTo>
                  <a:pt x="9265196" y="4207845"/>
                </a:lnTo>
                <a:cubicBezTo>
                  <a:pt x="9252825" y="4265166"/>
                  <a:pt x="9232928" y="4308878"/>
                  <a:pt x="9205504" y="4338981"/>
                </a:cubicBezTo>
                <a:cubicBezTo>
                  <a:pt x="9178081" y="4369085"/>
                  <a:pt x="9137566" y="4384136"/>
                  <a:pt x="9083956" y="4384136"/>
                </a:cubicBezTo>
                <a:cubicBezTo>
                  <a:pt x="9028697" y="4384136"/>
                  <a:pt x="8985810" y="4365499"/>
                  <a:pt x="8955294" y="4328224"/>
                </a:cubicBezTo>
                <a:cubicBezTo>
                  <a:pt x="8924778" y="4290949"/>
                  <a:pt x="8909520" y="4222059"/>
                  <a:pt x="8909520" y="4121555"/>
                </a:cubicBezTo>
                <a:cubicBezTo>
                  <a:pt x="8909520" y="4040419"/>
                  <a:pt x="8922304" y="3980905"/>
                  <a:pt x="8947872" y="3943011"/>
                </a:cubicBezTo>
                <a:cubicBezTo>
                  <a:pt x="8981686" y="3891935"/>
                  <a:pt x="9030347" y="3866396"/>
                  <a:pt x="9093853" y="3866396"/>
                </a:cubicBezTo>
                <a:cubicBezTo>
                  <a:pt x="9121895" y="3866396"/>
                  <a:pt x="9147256" y="3872169"/>
                  <a:pt x="9169937" y="3883716"/>
                </a:cubicBezTo>
                <a:cubicBezTo>
                  <a:pt x="9192618" y="3895263"/>
                  <a:pt x="9211794" y="3911758"/>
                  <a:pt x="9227464" y="3933201"/>
                </a:cubicBezTo>
                <a:cubicBezTo>
                  <a:pt x="9236948" y="3945985"/>
                  <a:pt x="9246020" y="3966191"/>
                  <a:pt x="9254680" y="3993821"/>
                </a:cubicBezTo>
                <a:lnTo>
                  <a:pt x="9502107" y="3938768"/>
                </a:lnTo>
                <a:cubicBezTo>
                  <a:pt x="9470354" y="3843097"/>
                  <a:pt x="9421797" y="3772168"/>
                  <a:pt x="9356434" y="3725981"/>
                </a:cubicBezTo>
                <a:cubicBezTo>
                  <a:pt x="9291073" y="3679795"/>
                  <a:pt x="9201278" y="3656702"/>
                  <a:pt x="9087049" y="3656702"/>
                </a:cubicBezTo>
                <a:close/>
                <a:moveTo>
                  <a:pt x="3524450" y="3656702"/>
                </a:moveTo>
                <a:cubicBezTo>
                  <a:pt x="3378468" y="3656702"/>
                  <a:pt x="3265580" y="3696986"/>
                  <a:pt x="3185784" y="3777554"/>
                </a:cubicBezTo>
                <a:cubicBezTo>
                  <a:pt x="3105989" y="3858123"/>
                  <a:pt x="3066092" y="3973408"/>
                  <a:pt x="3066092" y="4123411"/>
                </a:cubicBezTo>
                <a:cubicBezTo>
                  <a:pt x="3066092" y="4235919"/>
                  <a:pt x="3088773" y="4328232"/>
                  <a:pt x="3134134" y="4400350"/>
                </a:cubicBezTo>
                <a:cubicBezTo>
                  <a:pt x="3179496" y="4472468"/>
                  <a:pt x="3233414" y="4522847"/>
                  <a:pt x="3295889" y="4551488"/>
                </a:cubicBezTo>
                <a:cubicBezTo>
                  <a:pt x="3358364" y="4580129"/>
                  <a:pt x="3438881" y="4594449"/>
                  <a:pt x="3537439" y="4594449"/>
                </a:cubicBezTo>
                <a:cubicBezTo>
                  <a:pt x="3618678" y="4594449"/>
                  <a:pt x="3685586" y="4582696"/>
                  <a:pt x="3738165" y="4559191"/>
                </a:cubicBezTo>
                <a:cubicBezTo>
                  <a:pt x="3790743" y="4535685"/>
                  <a:pt x="3834764" y="4500839"/>
                  <a:pt x="3870228" y="4454653"/>
                </a:cubicBezTo>
                <a:cubicBezTo>
                  <a:pt x="3905693" y="4408467"/>
                  <a:pt x="3931673" y="4350940"/>
                  <a:pt x="3948168" y="4282073"/>
                </a:cubicBezTo>
                <a:lnTo>
                  <a:pt x="3702597" y="4207845"/>
                </a:lnTo>
                <a:cubicBezTo>
                  <a:pt x="3690226" y="4265166"/>
                  <a:pt x="3670329" y="4308878"/>
                  <a:pt x="3642905" y="4338981"/>
                </a:cubicBezTo>
                <a:cubicBezTo>
                  <a:pt x="3615482" y="4369085"/>
                  <a:pt x="3574966" y="4384136"/>
                  <a:pt x="3521357" y="4384136"/>
                </a:cubicBezTo>
                <a:cubicBezTo>
                  <a:pt x="3466098" y="4384136"/>
                  <a:pt x="3423211" y="4365499"/>
                  <a:pt x="3392695" y="4328224"/>
                </a:cubicBezTo>
                <a:cubicBezTo>
                  <a:pt x="3362179" y="4290949"/>
                  <a:pt x="3346921" y="4222059"/>
                  <a:pt x="3346921" y="4121555"/>
                </a:cubicBezTo>
                <a:cubicBezTo>
                  <a:pt x="3346921" y="4040419"/>
                  <a:pt x="3359705" y="3980905"/>
                  <a:pt x="3385272" y="3943011"/>
                </a:cubicBezTo>
                <a:cubicBezTo>
                  <a:pt x="3419087" y="3891935"/>
                  <a:pt x="3467748" y="3866396"/>
                  <a:pt x="3531254" y="3866396"/>
                </a:cubicBezTo>
                <a:cubicBezTo>
                  <a:pt x="3559296" y="3866396"/>
                  <a:pt x="3584657" y="3872169"/>
                  <a:pt x="3607337" y="3883716"/>
                </a:cubicBezTo>
                <a:cubicBezTo>
                  <a:pt x="3630018" y="3895263"/>
                  <a:pt x="3649194" y="3911758"/>
                  <a:pt x="3664864" y="3933201"/>
                </a:cubicBezTo>
                <a:cubicBezTo>
                  <a:pt x="3674349" y="3945985"/>
                  <a:pt x="3683421" y="3966191"/>
                  <a:pt x="3692081" y="3993821"/>
                </a:cubicBezTo>
                <a:lnTo>
                  <a:pt x="3939508" y="3938768"/>
                </a:lnTo>
                <a:cubicBezTo>
                  <a:pt x="3907755" y="3843097"/>
                  <a:pt x="3859197" y="3772168"/>
                  <a:pt x="3793836" y="3725981"/>
                </a:cubicBezTo>
                <a:cubicBezTo>
                  <a:pt x="3728473" y="3679795"/>
                  <a:pt x="3638678" y="3656702"/>
                  <a:pt x="3524450" y="3656702"/>
                </a:cubicBezTo>
                <a:close/>
                <a:moveTo>
                  <a:pt x="5231710" y="2383222"/>
                </a:moveTo>
                <a:lnTo>
                  <a:pt x="5331802" y="2709206"/>
                </a:lnTo>
                <a:lnTo>
                  <a:pt x="5132662" y="2709206"/>
                </a:lnTo>
                <a:close/>
                <a:moveTo>
                  <a:pt x="7139331" y="2148166"/>
                </a:moveTo>
                <a:lnTo>
                  <a:pt x="7139331" y="3054985"/>
                </a:lnTo>
                <a:lnTo>
                  <a:pt x="7402840" y="3054985"/>
                </a:lnTo>
                <a:lnTo>
                  <a:pt x="7402840" y="2557077"/>
                </a:lnTo>
                <a:lnTo>
                  <a:pt x="7742433" y="3054985"/>
                </a:lnTo>
                <a:lnTo>
                  <a:pt x="8006562" y="3054985"/>
                </a:lnTo>
                <a:lnTo>
                  <a:pt x="8006562" y="2148166"/>
                </a:lnTo>
                <a:lnTo>
                  <a:pt x="7742433" y="2148166"/>
                </a:lnTo>
                <a:lnTo>
                  <a:pt x="7742433" y="2649863"/>
                </a:lnTo>
                <a:lnTo>
                  <a:pt x="7400985" y="2148166"/>
                </a:lnTo>
                <a:close/>
                <a:moveTo>
                  <a:pt x="6653309" y="2148166"/>
                </a:moveTo>
                <a:lnTo>
                  <a:pt x="6653309" y="3054985"/>
                </a:lnTo>
                <a:lnTo>
                  <a:pt x="6934139" y="3054985"/>
                </a:lnTo>
                <a:lnTo>
                  <a:pt x="6934139" y="2148166"/>
                </a:lnTo>
                <a:close/>
                <a:moveTo>
                  <a:pt x="5664063" y="2148166"/>
                </a:moveTo>
                <a:lnTo>
                  <a:pt x="5664063" y="2372087"/>
                </a:lnTo>
                <a:lnTo>
                  <a:pt x="5949841" y="2372087"/>
                </a:lnTo>
                <a:lnTo>
                  <a:pt x="5949841" y="3054985"/>
                </a:lnTo>
                <a:lnTo>
                  <a:pt x="6230051" y="3054985"/>
                </a:lnTo>
                <a:lnTo>
                  <a:pt x="6230051" y="2372087"/>
                </a:lnTo>
                <a:lnTo>
                  <a:pt x="6515829" y="2372087"/>
                </a:lnTo>
                <a:lnTo>
                  <a:pt x="6515829" y="2148166"/>
                </a:lnTo>
                <a:close/>
                <a:moveTo>
                  <a:pt x="5082326" y="2148166"/>
                </a:moveTo>
                <a:lnTo>
                  <a:pt x="4741496" y="3054985"/>
                </a:lnTo>
                <a:lnTo>
                  <a:pt x="5027602" y="3054985"/>
                </a:lnTo>
                <a:lnTo>
                  <a:pt x="5071802" y="2905292"/>
                </a:lnTo>
                <a:lnTo>
                  <a:pt x="5389928" y="2905292"/>
                </a:lnTo>
                <a:lnTo>
                  <a:pt x="5435296" y="3054985"/>
                </a:lnTo>
                <a:lnTo>
                  <a:pt x="5728729" y="3054985"/>
                </a:lnTo>
                <a:lnTo>
                  <a:pt x="5387976" y="2148166"/>
                </a:lnTo>
                <a:close/>
                <a:moveTo>
                  <a:pt x="3838477" y="2148166"/>
                </a:moveTo>
                <a:lnTo>
                  <a:pt x="4180951" y="3054985"/>
                </a:lnTo>
                <a:lnTo>
                  <a:pt x="4484667" y="3054985"/>
                </a:lnTo>
                <a:lnTo>
                  <a:pt x="4821379" y="2148166"/>
                </a:lnTo>
                <a:lnTo>
                  <a:pt x="4536984" y="2148166"/>
                </a:lnTo>
                <a:lnTo>
                  <a:pt x="4335495" y="2800754"/>
                </a:lnTo>
                <a:lnTo>
                  <a:pt x="4131398" y="2148166"/>
                </a:lnTo>
                <a:close/>
                <a:moveTo>
                  <a:pt x="3012533" y="2148166"/>
                </a:moveTo>
                <a:lnTo>
                  <a:pt x="3012533" y="3054985"/>
                </a:lnTo>
                <a:lnTo>
                  <a:pt x="3777081" y="3054985"/>
                </a:lnTo>
                <a:lnTo>
                  <a:pt x="3777081" y="2849621"/>
                </a:lnTo>
                <a:lnTo>
                  <a:pt x="3293362" y="2849621"/>
                </a:lnTo>
                <a:lnTo>
                  <a:pt x="3293362" y="2670855"/>
                </a:lnTo>
                <a:lnTo>
                  <a:pt x="3729451" y="2670855"/>
                </a:lnTo>
                <a:lnTo>
                  <a:pt x="3729451" y="2485904"/>
                </a:lnTo>
                <a:lnTo>
                  <a:pt x="3293362" y="2485904"/>
                </a:lnTo>
                <a:lnTo>
                  <a:pt x="3293362" y="2341778"/>
                </a:lnTo>
                <a:lnTo>
                  <a:pt x="3763473" y="2341778"/>
                </a:lnTo>
                <a:lnTo>
                  <a:pt x="3763473" y="2148166"/>
                </a:lnTo>
                <a:close/>
                <a:moveTo>
                  <a:pt x="2165425" y="2148166"/>
                </a:moveTo>
                <a:lnTo>
                  <a:pt x="2165425" y="3054985"/>
                </a:lnTo>
                <a:lnTo>
                  <a:pt x="2882964" y="3054985"/>
                </a:lnTo>
                <a:lnTo>
                  <a:pt x="2882964" y="2831683"/>
                </a:lnTo>
                <a:lnTo>
                  <a:pt x="2445637" y="2831683"/>
                </a:lnTo>
                <a:lnTo>
                  <a:pt x="2445637" y="2148166"/>
                </a:lnTo>
                <a:close/>
                <a:moveTo>
                  <a:pt x="1250407" y="2148166"/>
                </a:moveTo>
                <a:lnTo>
                  <a:pt x="1250407" y="3054985"/>
                </a:lnTo>
                <a:lnTo>
                  <a:pt x="2014956" y="3054985"/>
                </a:lnTo>
                <a:lnTo>
                  <a:pt x="2014956" y="2849621"/>
                </a:lnTo>
                <a:lnTo>
                  <a:pt x="1531236" y="2849621"/>
                </a:lnTo>
                <a:lnTo>
                  <a:pt x="1531236" y="2670855"/>
                </a:lnTo>
                <a:lnTo>
                  <a:pt x="1967326" y="2670855"/>
                </a:lnTo>
                <a:lnTo>
                  <a:pt x="1967326" y="2485904"/>
                </a:lnTo>
                <a:lnTo>
                  <a:pt x="1531236" y="2485904"/>
                </a:lnTo>
                <a:lnTo>
                  <a:pt x="1531236" y="2341778"/>
                </a:lnTo>
                <a:lnTo>
                  <a:pt x="2001347" y="2341778"/>
                </a:lnTo>
                <a:lnTo>
                  <a:pt x="2001347" y="2148166"/>
                </a:lnTo>
                <a:close/>
                <a:moveTo>
                  <a:pt x="8648778" y="2132702"/>
                </a:moveTo>
                <a:cubicBezTo>
                  <a:pt x="8544858" y="2132702"/>
                  <a:pt x="8462176" y="2147341"/>
                  <a:pt x="8400732" y="2176620"/>
                </a:cubicBezTo>
                <a:cubicBezTo>
                  <a:pt x="8321969" y="2214559"/>
                  <a:pt x="8262174" y="2270127"/>
                  <a:pt x="8221348" y="2343324"/>
                </a:cubicBezTo>
                <a:cubicBezTo>
                  <a:pt x="8180523" y="2416521"/>
                  <a:pt x="8160110" y="2502605"/>
                  <a:pt x="8160110" y="2601576"/>
                </a:cubicBezTo>
                <a:cubicBezTo>
                  <a:pt x="8160110" y="2695598"/>
                  <a:pt x="8178771" y="2778898"/>
                  <a:pt x="8216091" y="2851477"/>
                </a:cubicBezTo>
                <a:cubicBezTo>
                  <a:pt x="8253410" y="2924055"/>
                  <a:pt x="8305989" y="2978695"/>
                  <a:pt x="8373825" y="3015397"/>
                </a:cubicBezTo>
                <a:cubicBezTo>
                  <a:pt x="8441662" y="3052098"/>
                  <a:pt x="8529394" y="3070450"/>
                  <a:pt x="8637025" y="3070450"/>
                </a:cubicBezTo>
                <a:cubicBezTo>
                  <a:pt x="8724449" y="3070450"/>
                  <a:pt x="8800018" y="3060243"/>
                  <a:pt x="8863730" y="3039830"/>
                </a:cubicBezTo>
                <a:cubicBezTo>
                  <a:pt x="8927442" y="3019418"/>
                  <a:pt x="9000742" y="2980963"/>
                  <a:pt x="9083630" y="2924468"/>
                </a:cubicBezTo>
                <a:lnTo>
                  <a:pt x="9083630" y="2537863"/>
                </a:lnTo>
                <a:lnTo>
                  <a:pt x="8650634" y="2537863"/>
                </a:lnTo>
                <a:lnTo>
                  <a:pt x="8650634" y="2726526"/>
                </a:lnTo>
                <a:lnTo>
                  <a:pt x="8838060" y="2726526"/>
                </a:lnTo>
                <a:lnTo>
                  <a:pt x="8838060" y="2811889"/>
                </a:lnTo>
                <a:cubicBezTo>
                  <a:pt x="8801358" y="2833744"/>
                  <a:pt x="8768780" y="2849209"/>
                  <a:pt x="8740326" y="2858281"/>
                </a:cubicBezTo>
                <a:cubicBezTo>
                  <a:pt x="8711872" y="2867353"/>
                  <a:pt x="8681974" y="2871889"/>
                  <a:pt x="8650634" y="2871889"/>
                </a:cubicBezTo>
                <a:cubicBezTo>
                  <a:pt x="8584652" y="2871889"/>
                  <a:pt x="8533210" y="2850858"/>
                  <a:pt x="8496301" y="2808796"/>
                </a:cubicBezTo>
                <a:cubicBezTo>
                  <a:pt x="8459393" y="2766733"/>
                  <a:pt x="8440940" y="2696629"/>
                  <a:pt x="8440940" y="2598483"/>
                </a:cubicBezTo>
                <a:cubicBezTo>
                  <a:pt x="8440940" y="2506110"/>
                  <a:pt x="8459187" y="2438583"/>
                  <a:pt x="8495682" y="2395902"/>
                </a:cubicBezTo>
                <a:cubicBezTo>
                  <a:pt x="8532178" y="2353221"/>
                  <a:pt x="8581148" y="2331880"/>
                  <a:pt x="8642592" y="2331880"/>
                </a:cubicBezTo>
                <a:cubicBezTo>
                  <a:pt x="8683830" y="2331880"/>
                  <a:pt x="8717748" y="2340953"/>
                  <a:pt x="8744346" y="2359097"/>
                </a:cubicBezTo>
                <a:cubicBezTo>
                  <a:pt x="8770945" y="2377242"/>
                  <a:pt x="8789811" y="2403428"/>
                  <a:pt x="8800946" y="2437656"/>
                </a:cubicBezTo>
                <a:lnTo>
                  <a:pt x="9071259" y="2389407"/>
                </a:lnTo>
                <a:cubicBezTo>
                  <a:pt x="9054764" y="2330850"/>
                  <a:pt x="9030124" y="2282498"/>
                  <a:pt x="8997340" y="2244353"/>
                </a:cubicBezTo>
                <a:cubicBezTo>
                  <a:pt x="8964556" y="2206208"/>
                  <a:pt x="8923318" y="2178064"/>
                  <a:pt x="8873627" y="2159919"/>
                </a:cubicBezTo>
                <a:cubicBezTo>
                  <a:pt x="8823936" y="2141774"/>
                  <a:pt x="8748986" y="2132702"/>
                  <a:pt x="8648778" y="2132702"/>
                </a:cubicBezTo>
                <a:close/>
                <a:moveTo>
                  <a:pt x="0" y="0"/>
                </a:moveTo>
                <a:lnTo>
                  <a:pt x="12192000" y="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b="0" i="0">
                <a:effectLst/>
                <a:latin typeface="Arial Black" panose="020B0A04020102020204" pitchFamily="34" charset="0"/>
              </a:rPr>
              <a:t>Elevating Excellence: Enhancing Quality, Sales, and Satisfaction in United Airlines' Food and Beverage Services"</a:t>
            </a:r>
            <a:endParaRPr lang="en-IN" dirty="0"/>
          </a:p>
        </p:txBody>
      </p:sp>
    </p:spTree>
    <p:extLst>
      <p:ext uri="{BB962C8B-B14F-4D97-AF65-F5344CB8AC3E}">
        <p14:creationId xmlns:p14="http://schemas.microsoft.com/office/powerpoint/2010/main" val="33223552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xmlns="" id="{744C31DC-4B9F-CD3F-A585-C35CA054AAA3}"/>
              </a:ext>
            </a:extLst>
          </p:cNvPr>
          <p:cNvSpPr>
            <a:spLocks noGrp="1"/>
          </p:cNvSpPr>
          <p:nvPr>
            <p:ph type="title"/>
          </p:nvPr>
        </p:nvSpPr>
        <p:spPr/>
        <p:txBody>
          <a:bodyPr/>
          <a:lstStyle/>
          <a:p>
            <a:endParaRPr lang="en-IN" dirty="0"/>
          </a:p>
        </p:txBody>
      </p:sp>
      <p:sp>
        <p:nvSpPr>
          <p:cNvPr id="3" name="Content Placeholder 2" hidden="1">
            <a:extLst>
              <a:ext uri="{FF2B5EF4-FFF2-40B4-BE49-F238E27FC236}">
                <a16:creationId xmlns:a16="http://schemas.microsoft.com/office/drawing/2014/main" xmlns="" id="{317EC17E-C26D-20D3-4F65-A13EF67B616F}"/>
              </a:ext>
            </a:extLst>
          </p:cNvPr>
          <p:cNvSpPr>
            <a:spLocks noGrp="1"/>
          </p:cNvSpPr>
          <p:nvPr>
            <p:ph idx="1"/>
          </p:nvPr>
        </p:nvSpPr>
        <p:spPr/>
        <p:txBody>
          <a:bodyPr/>
          <a:lstStyle/>
          <a:p>
            <a:endParaRPr lang="en-IN"/>
          </a:p>
        </p:txBody>
      </p:sp>
      <p:sp>
        <p:nvSpPr>
          <p:cNvPr id="4" name="Rectangle: Rounded Corners 3">
            <a:extLst>
              <a:ext uri="{FF2B5EF4-FFF2-40B4-BE49-F238E27FC236}">
                <a16:creationId xmlns:a16="http://schemas.microsoft.com/office/drawing/2014/main" xmlns="" id="{0E49DD42-F1B8-C840-7403-54ED9B694ED2}"/>
              </a:ext>
            </a:extLst>
          </p:cNvPr>
          <p:cNvSpPr/>
          <p:nvPr/>
        </p:nvSpPr>
        <p:spPr>
          <a:xfrm>
            <a:off x="944880" y="101600"/>
            <a:ext cx="10302240" cy="51816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pc="-20" dirty="0">
                <a:solidFill>
                  <a:schemeClr val="tx1"/>
                </a:solidFill>
                <a:latin typeface="Arial Black" panose="020B0A04020102020204" pitchFamily="34" charset="0"/>
              </a:rPr>
              <a:t>SCOPE</a:t>
            </a:r>
            <a:r>
              <a:rPr lang="en-US" spc="20" dirty="0">
                <a:solidFill>
                  <a:schemeClr val="tx1"/>
                </a:solidFill>
                <a:latin typeface="Arial Black" panose="020B0A04020102020204" pitchFamily="34" charset="0"/>
              </a:rPr>
              <a:t> </a:t>
            </a:r>
            <a:r>
              <a:rPr lang="en-US" spc="50" dirty="0">
                <a:solidFill>
                  <a:schemeClr val="tx1"/>
                </a:solidFill>
                <a:latin typeface="Arial Black" panose="020B0A04020102020204" pitchFamily="34" charset="0"/>
              </a:rPr>
              <a:t>OF</a:t>
            </a:r>
            <a:r>
              <a:rPr lang="en-US" spc="20" dirty="0">
                <a:solidFill>
                  <a:schemeClr val="tx1"/>
                </a:solidFill>
                <a:latin typeface="Arial Black" panose="020B0A04020102020204" pitchFamily="34" charset="0"/>
              </a:rPr>
              <a:t> </a:t>
            </a:r>
            <a:r>
              <a:rPr lang="en-US" spc="135" dirty="0">
                <a:solidFill>
                  <a:schemeClr val="tx1"/>
                </a:solidFill>
                <a:latin typeface="Arial Black" panose="020B0A04020102020204" pitchFamily="34" charset="0"/>
              </a:rPr>
              <a:t>MVP</a:t>
            </a:r>
            <a:r>
              <a:rPr lang="en-US" spc="20" dirty="0">
                <a:solidFill>
                  <a:schemeClr val="tx1"/>
                </a:solidFill>
                <a:latin typeface="Arial Black" panose="020B0A04020102020204" pitchFamily="34" charset="0"/>
              </a:rPr>
              <a:t> VERSION</a:t>
            </a:r>
            <a:r>
              <a:rPr lang="en-US" spc="25" dirty="0">
                <a:solidFill>
                  <a:schemeClr val="tx1"/>
                </a:solidFill>
                <a:latin typeface="Arial Black" panose="020B0A04020102020204" pitchFamily="34" charset="0"/>
              </a:rPr>
              <a:t> </a:t>
            </a:r>
            <a:r>
              <a:rPr lang="en-US" spc="155" dirty="0">
                <a:solidFill>
                  <a:schemeClr val="tx1"/>
                </a:solidFill>
                <a:latin typeface="Arial Black" panose="020B0A04020102020204" pitchFamily="34" charset="0"/>
              </a:rPr>
              <a:t>AND</a:t>
            </a:r>
            <a:r>
              <a:rPr lang="en-US" spc="20" dirty="0">
                <a:solidFill>
                  <a:schemeClr val="tx1"/>
                </a:solidFill>
                <a:latin typeface="Arial Black" panose="020B0A04020102020204" pitchFamily="34" charset="0"/>
              </a:rPr>
              <a:t> </a:t>
            </a:r>
            <a:r>
              <a:rPr lang="en-US" spc="40" dirty="0">
                <a:solidFill>
                  <a:schemeClr val="tx1"/>
                </a:solidFill>
                <a:latin typeface="Arial Black" panose="020B0A04020102020204" pitchFamily="34" charset="0"/>
              </a:rPr>
              <a:t>POTENTIAL</a:t>
            </a:r>
            <a:r>
              <a:rPr lang="en-US" spc="20" dirty="0">
                <a:solidFill>
                  <a:schemeClr val="tx1"/>
                </a:solidFill>
                <a:latin typeface="Arial Black" panose="020B0A04020102020204" pitchFamily="34" charset="0"/>
              </a:rPr>
              <a:t> </a:t>
            </a:r>
            <a:r>
              <a:rPr lang="en-US" spc="-45" dirty="0">
                <a:solidFill>
                  <a:schemeClr val="tx1"/>
                </a:solidFill>
                <a:latin typeface="Arial Black" panose="020B0A04020102020204" pitchFamily="34" charset="0"/>
              </a:rPr>
              <a:t>RISKS</a:t>
            </a:r>
            <a:r>
              <a:rPr lang="en-US" spc="25" dirty="0">
                <a:solidFill>
                  <a:schemeClr val="tx1"/>
                </a:solidFill>
                <a:latin typeface="Arial Black" panose="020B0A04020102020204" pitchFamily="34" charset="0"/>
              </a:rPr>
              <a:t> </a:t>
            </a:r>
            <a:r>
              <a:rPr lang="en-US" spc="80" dirty="0">
                <a:solidFill>
                  <a:schemeClr val="tx1"/>
                </a:solidFill>
                <a:latin typeface="Arial Black" panose="020B0A04020102020204" pitchFamily="34" charset="0"/>
              </a:rPr>
              <a:t>WITH</a:t>
            </a:r>
            <a:r>
              <a:rPr lang="en-US" spc="20" dirty="0">
                <a:solidFill>
                  <a:schemeClr val="tx1"/>
                </a:solidFill>
                <a:latin typeface="Arial Black" panose="020B0A04020102020204" pitchFamily="34" charset="0"/>
              </a:rPr>
              <a:t> </a:t>
            </a:r>
            <a:r>
              <a:rPr lang="en-US" spc="65" dirty="0">
                <a:solidFill>
                  <a:schemeClr val="tx1"/>
                </a:solidFill>
                <a:latin typeface="Arial Black" panose="020B0A04020102020204" pitchFamily="34" charset="0"/>
              </a:rPr>
              <a:t>MITIGATIONS</a:t>
            </a:r>
            <a:endParaRPr lang="en-IN" dirty="0">
              <a:solidFill>
                <a:schemeClr val="tx1"/>
              </a:solidFill>
              <a:latin typeface="Arial Black" panose="020B0A04020102020204" pitchFamily="34" charset="0"/>
            </a:endParaRPr>
          </a:p>
        </p:txBody>
      </p:sp>
      <p:sp>
        <p:nvSpPr>
          <p:cNvPr id="5" name="Rectangle: Rounded Corners 4">
            <a:extLst>
              <a:ext uri="{FF2B5EF4-FFF2-40B4-BE49-F238E27FC236}">
                <a16:creationId xmlns:a16="http://schemas.microsoft.com/office/drawing/2014/main" xmlns="" id="{508AAA48-1484-C97B-2A71-2DD6C9FA3F5E}"/>
              </a:ext>
            </a:extLst>
          </p:cNvPr>
          <p:cNvSpPr/>
          <p:nvPr/>
        </p:nvSpPr>
        <p:spPr>
          <a:xfrm>
            <a:off x="0" y="711200"/>
            <a:ext cx="4348480" cy="5181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800" spc="65" dirty="0">
                <a:solidFill>
                  <a:schemeClr val="tx1"/>
                </a:solidFill>
                <a:latin typeface="Arial Black" panose="020B0A04020102020204" pitchFamily="34" charset="0"/>
                <a:cs typeface="Microsoft Sans Serif"/>
              </a:rPr>
              <a:t>Scope</a:t>
            </a:r>
            <a:r>
              <a:rPr lang="en-US" sz="1800" spc="15" dirty="0">
                <a:solidFill>
                  <a:schemeClr val="tx1"/>
                </a:solidFill>
                <a:latin typeface="Arial Black" panose="020B0A04020102020204" pitchFamily="34" charset="0"/>
                <a:cs typeface="Microsoft Sans Serif"/>
              </a:rPr>
              <a:t> </a:t>
            </a:r>
            <a:r>
              <a:rPr lang="en-US" sz="1800" spc="150" dirty="0">
                <a:solidFill>
                  <a:schemeClr val="tx1"/>
                </a:solidFill>
                <a:latin typeface="Arial Black" panose="020B0A04020102020204" pitchFamily="34" charset="0"/>
                <a:cs typeface="Microsoft Sans Serif"/>
              </a:rPr>
              <a:t>of</a:t>
            </a:r>
            <a:r>
              <a:rPr lang="en-US" sz="1800" spc="15" dirty="0">
                <a:solidFill>
                  <a:schemeClr val="tx1"/>
                </a:solidFill>
                <a:latin typeface="Arial Black" panose="020B0A04020102020204" pitchFamily="34" charset="0"/>
                <a:cs typeface="Microsoft Sans Serif"/>
              </a:rPr>
              <a:t> </a:t>
            </a:r>
            <a:r>
              <a:rPr lang="en-US" sz="1800" spc="100" dirty="0">
                <a:solidFill>
                  <a:schemeClr val="tx1"/>
                </a:solidFill>
                <a:latin typeface="Arial Black" panose="020B0A04020102020204" pitchFamily="34" charset="0"/>
                <a:cs typeface="Microsoft Sans Serif"/>
              </a:rPr>
              <a:t>MVP</a:t>
            </a:r>
            <a:r>
              <a:rPr lang="en-US" sz="1800" spc="20" dirty="0">
                <a:solidFill>
                  <a:schemeClr val="tx1"/>
                </a:solidFill>
                <a:latin typeface="Arial Black" panose="020B0A04020102020204" pitchFamily="34" charset="0"/>
                <a:cs typeface="Microsoft Sans Serif"/>
              </a:rPr>
              <a:t> </a:t>
            </a:r>
            <a:r>
              <a:rPr lang="en-US" sz="1800" spc="114" dirty="0">
                <a:solidFill>
                  <a:schemeClr val="tx1"/>
                </a:solidFill>
                <a:latin typeface="Arial Black" panose="020B0A04020102020204" pitchFamily="34" charset="0"/>
                <a:cs typeface="Microsoft Sans Serif"/>
              </a:rPr>
              <a:t>and</a:t>
            </a:r>
            <a:r>
              <a:rPr lang="en-US" sz="1800" spc="15" dirty="0">
                <a:solidFill>
                  <a:schemeClr val="tx1"/>
                </a:solidFill>
                <a:latin typeface="Arial Black" panose="020B0A04020102020204" pitchFamily="34" charset="0"/>
                <a:cs typeface="Microsoft Sans Serif"/>
              </a:rPr>
              <a:t> </a:t>
            </a:r>
            <a:r>
              <a:rPr lang="en-US" sz="1800" spc="114" dirty="0">
                <a:solidFill>
                  <a:schemeClr val="tx1"/>
                </a:solidFill>
                <a:latin typeface="Arial Black" panose="020B0A04020102020204" pitchFamily="34" charset="0"/>
                <a:cs typeface="Microsoft Sans Serif"/>
              </a:rPr>
              <a:t>What</a:t>
            </a:r>
            <a:r>
              <a:rPr lang="en-US" sz="1800" spc="20" dirty="0">
                <a:solidFill>
                  <a:schemeClr val="tx1"/>
                </a:solidFill>
                <a:latin typeface="Arial Black" panose="020B0A04020102020204" pitchFamily="34" charset="0"/>
                <a:cs typeface="Microsoft Sans Serif"/>
              </a:rPr>
              <a:t> </a:t>
            </a:r>
            <a:r>
              <a:rPr lang="en-US" sz="1800" spc="90" dirty="0">
                <a:solidFill>
                  <a:schemeClr val="tx1"/>
                </a:solidFill>
                <a:latin typeface="Arial Black" panose="020B0A04020102020204" pitchFamily="34" charset="0"/>
                <a:cs typeface="Microsoft Sans Serif"/>
              </a:rPr>
              <a:t>next</a:t>
            </a:r>
            <a:r>
              <a:rPr lang="en-US" sz="1600" spc="90" dirty="0">
                <a:solidFill>
                  <a:schemeClr val="tx1"/>
                </a:solidFill>
                <a:latin typeface="Arial Black" panose="020B0A04020102020204" pitchFamily="34" charset="0"/>
                <a:cs typeface="Microsoft Sans Serif"/>
              </a:rPr>
              <a:t>?</a:t>
            </a:r>
            <a:endParaRPr lang="en-IN" dirty="0">
              <a:solidFill>
                <a:schemeClr val="tx1"/>
              </a:solidFill>
              <a:latin typeface="Arial Black" panose="020B0A04020102020204" pitchFamily="34" charset="0"/>
            </a:endParaRPr>
          </a:p>
        </p:txBody>
      </p:sp>
      <p:sp>
        <p:nvSpPr>
          <p:cNvPr id="6" name="Rectangle: Rounded Corners 5">
            <a:extLst>
              <a:ext uri="{FF2B5EF4-FFF2-40B4-BE49-F238E27FC236}">
                <a16:creationId xmlns:a16="http://schemas.microsoft.com/office/drawing/2014/main" xmlns="" id="{5343F4F2-2BC1-BBFC-489A-5580265AFB3B}"/>
              </a:ext>
            </a:extLst>
          </p:cNvPr>
          <p:cNvSpPr/>
          <p:nvPr/>
        </p:nvSpPr>
        <p:spPr>
          <a:xfrm>
            <a:off x="0" y="1320800"/>
            <a:ext cx="4724400" cy="553720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12700" marR="5080">
              <a:lnSpc>
                <a:spcPct val="122000"/>
              </a:lnSpc>
              <a:spcBef>
                <a:spcPts val="100"/>
              </a:spcBef>
            </a:pPr>
            <a:r>
              <a:rPr lang="en-US" sz="1400" b="1" spc="90" dirty="0">
                <a:solidFill>
                  <a:schemeClr val="tx1"/>
                </a:solidFill>
                <a:latin typeface="Microsoft Sans Serif"/>
                <a:cs typeface="Microsoft Sans Serif"/>
              </a:rPr>
              <a:t>The scope of MVP version includes the following features that can be introduced in further versions:</a:t>
            </a:r>
          </a:p>
          <a:p>
            <a:pPr marL="12700" marR="5080">
              <a:lnSpc>
                <a:spcPct val="122000"/>
              </a:lnSpc>
              <a:spcBef>
                <a:spcPts val="100"/>
              </a:spcBef>
            </a:pPr>
            <a:endParaRPr lang="en-US" sz="1200" spc="90" dirty="0">
              <a:solidFill>
                <a:schemeClr val="tx1"/>
              </a:solidFill>
              <a:latin typeface="Microsoft Sans Serif"/>
              <a:cs typeface="Microsoft Sans Serif"/>
            </a:endParaRPr>
          </a:p>
          <a:p>
            <a:pPr marL="12700" marR="5080">
              <a:lnSpc>
                <a:spcPct val="122000"/>
              </a:lnSpc>
              <a:spcBef>
                <a:spcPts val="100"/>
              </a:spcBef>
            </a:pPr>
            <a:r>
              <a:rPr lang="en-US" sz="1200" b="1" spc="90" dirty="0">
                <a:solidFill>
                  <a:schemeClr val="tx1"/>
                </a:solidFill>
                <a:latin typeface="Microsoft Sans Serif"/>
                <a:cs typeface="Microsoft Sans Serif"/>
              </a:rPr>
              <a:t>Meal </a:t>
            </a:r>
            <a:r>
              <a:rPr lang="en-US" sz="1200" b="1" spc="80" dirty="0">
                <a:solidFill>
                  <a:schemeClr val="tx1"/>
                </a:solidFill>
                <a:latin typeface="Microsoft Sans Serif"/>
                <a:cs typeface="Microsoft Sans Serif"/>
              </a:rPr>
              <a:t>Selection </a:t>
            </a:r>
            <a:r>
              <a:rPr lang="en-US" sz="1200" b="1" spc="105" dirty="0">
                <a:solidFill>
                  <a:schemeClr val="tx1"/>
                </a:solidFill>
                <a:latin typeface="Microsoft Sans Serif"/>
                <a:cs typeface="Microsoft Sans Serif"/>
              </a:rPr>
              <a:t>and </a:t>
            </a:r>
            <a:r>
              <a:rPr lang="en-US" sz="1200" b="1" spc="100" dirty="0">
                <a:solidFill>
                  <a:schemeClr val="tx1"/>
                </a:solidFill>
                <a:latin typeface="Microsoft Sans Serif"/>
                <a:cs typeface="Microsoft Sans Serif"/>
              </a:rPr>
              <a:t>Customization </a:t>
            </a:r>
            <a:r>
              <a:rPr lang="en-US" sz="1200" spc="-80" dirty="0">
                <a:solidFill>
                  <a:schemeClr val="tx1"/>
                </a:solidFill>
                <a:latin typeface="Microsoft Sans Serif"/>
                <a:cs typeface="Microsoft Sans Serif"/>
              </a:rPr>
              <a:t>:</a:t>
            </a:r>
            <a:r>
              <a:rPr lang="en-US" sz="1200" spc="395"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Provide </a:t>
            </a:r>
            <a:r>
              <a:rPr lang="en-US" sz="1200" spc="15" dirty="0">
                <a:solidFill>
                  <a:schemeClr val="tx1"/>
                </a:solidFill>
                <a:latin typeface="Microsoft Sans Serif"/>
                <a:cs typeface="Microsoft Sans Serif"/>
              </a:rPr>
              <a:t>a </a:t>
            </a:r>
            <a:r>
              <a:rPr lang="en-US" sz="1200" spc="65" dirty="0">
                <a:solidFill>
                  <a:schemeClr val="tx1"/>
                </a:solidFill>
                <a:latin typeface="Microsoft Sans Serif"/>
                <a:cs typeface="Microsoft Sans Serif"/>
              </a:rPr>
              <a:t>curated </a:t>
            </a:r>
            <a:r>
              <a:rPr lang="en-US" sz="1200" spc="70" dirty="0">
                <a:solidFill>
                  <a:schemeClr val="tx1"/>
                </a:solidFill>
                <a:latin typeface="Microsoft Sans Serif"/>
                <a:cs typeface="Microsoft Sans Serif"/>
              </a:rPr>
              <a:t>menu </a:t>
            </a:r>
            <a:r>
              <a:rPr lang="en-US" sz="1200" spc="75"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of</a:t>
            </a:r>
            <a:r>
              <a:rPr lang="en-US" sz="1200" spc="25"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healthy</a:t>
            </a:r>
            <a:r>
              <a:rPr lang="en-US" sz="1200" spc="25"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meals</a:t>
            </a:r>
            <a:r>
              <a:rPr lang="en-US" sz="1200" spc="2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for</a:t>
            </a:r>
            <a:r>
              <a:rPr lang="en-US" sz="1200" spc="3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users</a:t>
            </a:r>
            <a:r>
              <a:rPr lang="en-US" sz="1200" spc="25" dirty="0">
                <a:solidFill>
                  <a:schemeClr val="tx1"/>
                </a:solidFill>
                <a:latin typeface="Microsoft Sans Serif"/>
                <a:cs typeface="Microsoft Sans Serif"/>
              </a:rPr>
              <a:t> </a:t>
            </a:r>
            <a:r>
              <a:rPr lang="en-US" sz="1200" spc="95" dirty="0">
                <a:solidFill>
                  <a:schemeClr val="tx1"/>
                </a:solidFill>
                <a:latin typeface="Microsoft Sans Serif"/>
                <a:cs typeface="Microsoft Sans Serif"/>
              </a:rPr>
              <a:t>to</a:t>
            </a:r>
            <a:r>
              <a:rPr lang="en-US" sz="1200" spc="25"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choose</a:t>
            </a:r>
            <a:r>
              <a:rPr lang="en-US" sz="1200" spc="3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from.</a:t>
            </a:r>
            <a:r>
              <a:rPr lang="en-US" sz="1200" spc="10" dirty="0">
                <a:solidFill>
                  <a:schemeClr val="tx1"/>
                </a:solidFill>
                <a:latin typeface="Microsoft Sans Serif"/>
                <a:cs typeface="Microsoft Sans Serif"/>
              </a:rPr>
              <a:t> </a:t>
            </a:r>
            <a:r>
              <a:rPr lang="en-US" sz="1200" spc="75" dirty="0">
                <a:solidFill>
                  <a:schemeClr val="tx1"/>
                </a:solidFill>
                <a:latin typeface="Microsoft Sans Serif"/>
                <a:cs typeface="Microsoft Sans Serif"/>
              </a:rPr>
              <a:t>Allow</a:t>
            </a:r>
            <a:r>
              <a:rPr lang="en-US" sz="1200" spc="25"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users</a:t>
            </a:r>
            <a:r>
              <a:rPr lang="en-US" sz="1200" spc="25" dirty="0">
                <a:solidFill>
                  <a:schemeClr val="tx1"/>
                </a:solidFill>
                <a:latin typeface="Microsoft Sans Serif"/>
                <a:cs typeface="Microsoft Sans Serif"/>
              </a:rPr>
              <a:t> </a:t>
            </a:r>
            <a:r>
              <a:rPr lang="en-US" sz="1200" spc="95" dirty="0">
                <a:solidFill>
                  <a:schemeClr val="tx1"/>
                </a:solidFill>
                <a:latin typeface="Microsoft Sans Serif"/>
                <a:cs typeface="Microsoft Sans Serif"/>
              </a:rPr>
              <a:t>to </a:t>
            </a:r>
            <a:r>
              <a:rPr lang="en-US" sz="1200" spc="-525"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customize </a:t>
            </a:r>
            <a:r>
              <a:rPr lang="en-US" sz="1200" spc="60" dirty="0">
                <a:solidFill>
                  <a:schemeClr val="tx1"/>
                </a:solidFill>
                <a:latin typeface="Microsoft Sans Serif"/>
                <a:cs typeface="Microsoft Sans Serif"/>
              </a:rPr>
              <a:t>their </a:t>
            </a:r>
            <a:r>
              <a:rPr lang="en-US" sz="1200" spc="45" dirty="0">
                <a:solidFill>
                  <a:schemeClr val="tx1"/>
                </a:solidFill>
                <a:latin typeface="Microsoft Sans Serif"/>
                <a:cs typeface="Microsoft Sans Serif"/>
              </a:rPr>
              <a:t>meal </a:t>
            </a:r>
            <a:r>
              <a:rPr lang="en-US" sz="1200" spc="55" dirty="0">
                <a:solidFill>
                  <a:schemeClr val="tx1"/>
                </a:solidFill>
                <a:latin typeface="Microsoft Sans Serif"/>
                <a:cs typeface="Microsoft Sans Serif"/>
              </a:rPr>
              <a:t>preferences, </a:t>
            </a:r>
            <a:r>
              <a:rPr lang="en-US" sz="1200" spc="60" dirty="0">
                <a:solidFill>
                  <a:schemeClr val="tx1"/>
                </a:solidFill>
                <a:latin typeface="Microsoft Sans Serif"/>
                <a:cs typeface="Microsoft Sans Serif"/>
              </a:rPr>
              <a:t>dietary </a:t>
            </a:r>
            <a:r>
              <a:rPr lang="en-US" sz="1200" spc="50" dirty="0">
                <a:solidFill>
                  <a:schemeClr val="tx1"/>
                </a:solidFill>
                <a:latin typeface="Microsoft Sans Serif"/>
                <a:cs typeface="Microsoft Sans Serif"/>
              </a:rPr>
              <a:t>requirements, </a:t>
            </a:r>
            <a:r>
              <a:rPr lang="en-US" sz="1200" spc="65" dirty="0">
                <a:solidFill>
                  <a:schemeClr val="tx1"/>
                </a:solidFill>
                <a:latin typeface="Microsoft Sans Serif"/>
                <a:cs typeface="Microsoft Sans Serif"/>
              </a:rPr>
              <a:t>and </a:t>
            </a:r>
            <a:r>
              <a:rPr lang="en-US" sz="1200" spc="70" dirty="0">
                <a:solidFill>
                  <a:schemeClr val="tx1"/>
                </a:solidFill>
                <a:latin typeface="Microsoft Sans Serif"/>
                <a:cs typeface="Microsoft Sans Serif"/>
              </a:rPr>
              <a:t> </a:t>
            </a:r>
            <a:r>
              <a:rPr lang="en-US" sz="1200" spc="40" dirty="0">
                <a:solidFill>
                  <a:schemeClr val="tx1"/>
                </a:solidFill>
                <a:latin typeface="Microsoft Sans Serif"/>
                <a:cs typeface="Microsoft Sans Serif"/>
              </a:rPr>
              <a:t>any</a:t>
            </a:r>
            <a:r>
              <a:rPr lang="en-US" sz="1200" spc="1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optional</a:t>
            </a:r>
            <a:r>
              <a:rPr lang="en-US" sz="1200" spc="2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add-ons.</a:t>
            </a:r>
            <a:endParaRPr lang="en-US" sz="1200" dirty="0">
              <a:solidFill>
                <a:schemeClr val="tx1"/>
              </a:solidFill>
              <a:latin typeface="Microsoft Sans Serif"/>
              <a:cs typeface="Microsoft Sans Serif"/>
            </a:endParaRPr>
          </a:p>
          <a:p>
            <a:pPr marL="12700" marR="712470">
              <a:lnSpc>
                <a:spcPct val="122500"/>
              </a:lnSpc>
              <a:spcBef>
                <a:spcPts val="50"/>
              </a:spcBef>
            </a:pPr>
            <a:r>
              <a:rPr lang="en-US" sz="1200" b="1" spc="110" dirty="0">
                <a:solidFill>
                  <a:schemeClr val="tx1"/>
                </a:solidFill>
                <a:latin typeface="Microsoft Sans Serif"/>
                <a:cs typeface="Microsoft Sans Serif"/>
              </a:rPr>
              <a:t>Bundled </a:t>
            </a:r>
            <a:r>
              <a:rPr lang="en-US" sz="1200" b="1" spc="90" dirty="0">
                <a:solidFill>
                  <a:schemeClr val="tx1"/>
                </a:solidFill>
                <a:latin typeface="Microsoft Sans Serif"/>
                <a:cs typeface="Microsoft Sans Serif"/>
              </a:rPr>
              <a:t>Meal </a:t>
            </a:r>
            <a:r>
              <a:rPr lang="en-US" sz="1200" b="1" spc="55" dirty="0">
                <a:solidFill>
                  <a:schemeClr val="tx1"/>
                </a:solidFill>
                <a:latin typeface="Microsoft Sans Serif"/>
                <a:cs typeface="Microsoft Sans Serif"/>
              </a:rPr>
              <a:t>Plans </a:t>
            </a:r>
            <a:r>
              <a:rPr lang="en-US" sz="1200" spc="3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Introduce </a:t>
            </a:r>
            <a:r>
              <a:rPr lang="en-US" sz="1200" spc="85" dirty="0">
                <a:solidFill>
                  <a:schemeClr val="tx1"/>
                </a:solidFill>
                <a:latin typeface="Microsoft Sans Serif"/>
                <a:cs typeface="Microsoft Sans Serif"/>
              </a:rPr>
              <a:t>bundled </a:t>
            </a:r>
            <a:r>
              <a:rPr lang="en-US" sz="1200" spc="45" dirty="0">
                <a:solidFill>
                  <a:schemeClr val="tx1"/>
                </a:solidFill>
                <a:latin typeface="Microsoft Sans Serif"/>
                <a:cs typeface="Microsoft Sans Serif"/>
              </a:rPr>
              <a:t>meal </a:t>
            </a:r>
            <a:r>
              <a:rPr lang="en-US" sz="1200" spc="40" dirty="0">
                <a:solidFill>
                  <a:schemeClr val="tx1"/>
                </a:solidFill>
                <a:latin typeface="Microsoft Sans Serif"/>
                <a:cs typeface="Microsoft Sans Serif"/>
              </a:rPr>
              <a:t>plans </a:t>
            </a:r>
            <a:r>
              <a:rPr lang="en-US" sz="1200" spc="65" dirty="0">
                <a:solidFill>
                  <a:schemeClr val="tx1"/>
                </a:solidFill>
                <a:latin typeface="Microsoft Sans Serif"/>
                <a:cs typeface="Microsoft Sans Serif"/>
              </a:rPr>
              <a:t>for </a:t>
            </a:r>
            <a:r>
              <a:rPr lang="en-US" sz="1200" spc="7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families </a:t>
            </a:r>
            <a:r>
              <a:rPr lang="en-US" sz="1200" spc="75" dirty="0">
                <a:solidFill>
                  <a:schemeClr val="tx1"/>
                </a:solidFill>
                <a:latin typeface="Microsoft Sans Serif"/>
                <a:cs typeface="Microsoft Sans Serif"/>
              </a:rPr>
              <a:t>or </a:t>
            </a:r>
            <a:r>
              <a:rPr lang="en-US" sz="1200" spc="90" dirty="0">
                <a:solidFill>
                  <a:schemeClr val="tx1"/>
                </a:solidFill>
                <a:latin typeface="Microsoft Sans Serif"/>
                <a:cs typeface="Microsoft Sans Serif"/>
              </a:rPr>
              <a:t>group </a:t>
            </a:r>
            <a:r>
              <a:rPr lang="en-US" sz="1200" spc="40" dirty="0">
                <a:solidFill>
                  <a:schemeClr val="tx1"/>
                </a:solidFill>
                <a:latin typeface="Microsoft Sans Serif"/>
                <a:cs typeface="Microsoft Sans Serif"/>
              </a:rPr>
              <a:t>subscriptions, </a:t>
            </a:r>
            <a:r>
              <a:rPr lang="en-US" sz="1200" spc="70" dirty="0">
                <a:solidFill>
                  <a:schemeClr val="tx1"/>
                </a:solidFill>
                <a:latin typeface="Microsoft Sans Serif"/>
                <a:cs typeface="Microsoft Sans Serif"/>
              </a:rPr>
              <a:t>encouraging </a:t>
            </a:r>
            <a:r>
              <a:rPr lang="en-US" sz="1200" spc="50" dirty="0">
                <a:solidFill>
                  <a:schemeClr val="tx1"/>
                </a:solidFill>
                <a:latin typeface="Microsoft Sans Serif"/>
                <a:cs typeface="Microsoft Sans Serif"/>
              </a:rPr>
              <a:t>higher-value </a:t>
            </a:r>
            <a:r>
              <a:rPr lang="en-US" sz="1200" spc="-530"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purchases</a:t>
            </a:r>
            <a:r>
              <a:rPr lang="en-US" sz="1200" spc="1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and</a:t>
            </a:r>
            <a:r>
              <a:rPr lang="en-US" sz="1200" spc="20"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maximizing</a:t>
            </a:r>
            <a:r>
              <a:rPr lang="en-US" sz="1200" spc="20"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revenue</a:t>
            </a:r>
            <a:r>
              <a:rPr lang="en-US" sz="1200" spc="20"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potential.</a:t>
            </a:r>
            <a:endParaRPr lang="en-US" sz="1200" dirty="0">
              <a:solidFill>
                <a:schemeClr val="tx1"/>
              </a:solidFill>
              <a:latin typeface="Microsoft Sans Serif"/>
              <a:cs typeface="Microsoft Sans Serif"/>
            </a:endParaRPr>
          </a:p>
          <a:p>
            <a:pPr marL="12700" marR="24765">
              <a:lnSpc>
                <a:spcPct val="122000"/>
              </a:lnSpc>
              <a:spcBef>
                <a:spcPts val="5"/>
              </a:spcBef>
            </a:pPr>
            <a:r>
              <a:rPr lang="en-US" sz="1200" b="1" spc="95" dirty="0">
                <a:solidFill>
                  <a:schemeClr val="tx1"/>
                </a:solidFill>
                <a:latin typeface="Microsoft Sans Serif"/>
                <a:cs typeface="Microsoft Sans Serif"/>
              </a:rPr>
              <a:t>Upselling </a:t>
            </a:r>
            <a:r>
              <a:rPr lang="en-US" sz="1200" b="1" spc="105" dirty="0">
                <a:solidFill>
                  <a:schemeClr val="tx1"/>
                </a:solidFill>
                <a:latin typeface="Microsoft Sans Serif"/>
                <a:cs typeface="Microsoft Sans Serif"/>
              </a:rPr>
              <a:t>and </a:t>
            </a:r>
            <a:r>
              <a:rPr lang="en-US" sz="1200" b="1" spc="100" dirty="0">
                <a:solidFill>
                  <a:schemeClr val="tx1"/>
                </a:solidFill>
                <a:latin typeface="Microsoft Sans Serif"/>
                <a:cs typeface="Microsoft Sans Serif"/>
              </a:rPr>
              <a:t>Add-Ons</a:t>
            </a:r>
            <a:r>
              <a:rPr lang="en-US" sz="1200" spc="100"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The new version of app with premium </a:t>
            </a:r>
            <a:r>
              <a:rPr lang="en-US" sz="1200" spc="45" dirty="0">
                <a:solidFill>
                  <a:schemeClr val="tx1"/>
                </a:solidFill>
                <a:latin typeface="Microsoft Sans Serif"/>
                <a:cs typeface="Microsoft Sans Serif"/>
              </a:rPr>
              <a:t>can </a:t>
            </a:r>
            <a:r>
              <a:rPr lang="en-US" sz="1200" spc="70" dirty="0">
                <a:solidFill>
                  <a:schemeClr val="tx1"/>
                </a:solidFill>
                <a:latin typeface="Microsoft Sans Serif"/>
                <a:cs typeface="Microsoft Sans Serif"/>
              </a:rPr>
              <a:t>offer </a:t>
            </a:r>
            <a:r>
              <a:rPr lang="en-US" sz="1200" spc="65" dirty="0">
                <a:solidFill>
                  <a:schemeClr val="tx1"/>
                </a:solidFill>
                <a:latin typeface="Microsoft Sans Serif"/>
                <a:cs typeface="Microsoft Sans Serif"/>
              </a:rPr>
              <a:t>optional </a:t>
            </a:r>
            <a:r>
              <a:rPr lang="en-US" sz="1200" spc="70"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add-ons</a:t>
            </a:r>
            <a:r>
              <a:rPr lang="en-US" sz="1200" spc="30" dirty="0">
                <a:solidFill>
                  <a:schemeClr val="tx1"/>
                </a:solidFill>
                <a:latin typeface="Microsoft Sans Serif"/>
                <a:cs typeface="Microsoft Sans Serif"/>
              </a:rPr>
              <a:t> </a:t>
            </a:r>
            <a:r>
              <a:rPr lang="en-US" sz="1200" spc="75" dirty="0">
                <a:solidFill>
                  <a:schemeClr val="tx1"/>
                </a:solidFill>
                <a:latin typeface="Microsoft Sans Serif"/>
                <a:cs typeface="Microsoft Sans Serif"/>
              </a:rPr>
              <a:t>or</a:t>
            </a:r>
            <a:r>
              <a:rPr lang="en-US" sz="1200" spc="3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complementary</a:t>
            </a:r>
            <a:r>
              <a:rPr lang="en-US" sz="1200" spc="30"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products</a:t>
            </a:r>
            <a:r>
              <a:rPr lang="en-US" sz="1200" spc="35" dirty="0">
                <a:solidFill>
                  <a:schemeClr val="tx1"/>
                </a:solidFill>
                <a:latin typeface="Microsoft Sans Serif"/>
                <a:cs typeface="Microsoft Sans Serif"/>
              </a:rPr>
              <a:t> </a:t>
            </a:r>
            <a:r>
              <a:rPr lang="en-US" sz="1200" spc="95" dirty="0">
                <a:solidFill>
                  <a:schemeClr val="tx1"/>
                </a:solidFill>
                <a:latin typeface="Microsoft Sans Serif"/>
                <a:cs typeface="Microsoft Sans Serif"/>
              </a:rPr>
              <a:t>to</a:t>
            </a:r>
            <a:r>
              <a:rPr lang="en-US" sz="1200" spc="30"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subscribers,</a:t>
            </a:r>
            <a:r>
              <a:rPr lang="en-US" sz="1200" spc="15"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generating </a:t>
            </a:r>
            <a:r>
              <a:rPr lang="en-US" sz="1200" spc="-53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additional</a:t>
            </a:r>
            <a:r>
              <a:rPr lang="en-US" sz="1200" spc="15"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revenue</a:t>
            </a:r>
            <a:r>
              <a:rPr lang="en-US" sz="1200" spc="20"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through</a:t>
            </a:r>
            <a:r>
              <a:rPr lang="en-US" sz="1200" spc="20"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upselling.</a:t>
            </a:r>
            <a:endParaRPr lang="en-US" sz="1200" dirty="0">
              <a:solidFill>
                <a:schemeClr val="tx1"/>
              </a:solidFill>
              <a:latin typeface="Microsoft Sans Serif"/>
              <a:cs typeface="Microsoft Sans Serif"/>
            </a:endParaRPr>
          </a:p>
          <a:p>
            <a:pPr marL="12700" marR="257175">
              <a:lnSpc>
                <a:spcPct val="123300"/>
              </a:lnSpc>
              <a:spcBef>
                <a:spcPts val="30"/>
              </a:spcBef>
            </a:pPr>
            <a:r>
              <a:rPr lang="en-US" sz="1200" b="1" spc="90" dirty="0">
                <a:solidFill>
                  <a:schemeClr val="tx1"/>
                </a:solidFill>
                <a:latin typeface="Microsoft Sans Serif"/>
                <a:cs typeface="Microsoft Sans Serif"/>
              </a:rPr>
              <a:t>AI-Powered Meal Recommendations</a:t>
            </a:r>
            <a:r>
              <a:rPr lang="en-US" sz="1200" spc="9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Implement </a:t>
            </a:r>
            <a:r>
              <a:rPr lang="en-US" sz="1200" spc="35" dirty="0">
                <a:solidFill>
                  <a:schemeClr val="tx1"/>
                </a:solidFill>
                <a:latin typeface="Microsoft Sans Serif"/>
                <a:cs typeface="Microsoft Sans Serif"/>
              </a:rPr>
              <a:t>artificial </a:t>
            </a:r>
            <a:r>
              <a:rPr lang="en-US" sz="1200" spc="4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intelligence </a:t>
            </a:r>
            <a:r>
              <a:rPr lang="en-US" sz="1200" spc="55" dirty="0">
                <a:solidFill>
                  <a:schemeClr val="tx1"/>
                </a:solidFill>
                <a:latin typeface="Microsoft Sans Serif"/>
                <a:cs typeface="Microsoft Sans Serif"/>
              </a:rPr>
              <a:t>algorithms </a:t>
            </a:r>
            <a:r>
              <a:rPr lang="en-US" sz="1200" spc="95" dirty="0">
                <a:solidFill>
                  <a:schemeClr val="tx1"/>
                </a:solidFill>
                <a:latin typeface="Microsoft Sans Serif"/>
                <a:cs typeface="Microsoft Sans Serif"/>
              </a:rPr>
              <a:t>to </a:t>
            </a:r>
            <a:r>
              <a:rPr lang="en-US" sz="1200" spc="35" dirty="0">
                <a:solidFill>
                  <a:schemeClr val="tx1"/>
                </a:solidFill>
                <a:latin typeface="Microsoft Sans Serif"/>
                <a:cs typeface="Microsoft Sans Serif"/>
              </a:rPr>
              <a:t>analyze </a:t>
            </a:r>
            <a:r>
              <a:rPr lang="en-US" sz="1200" spc="45" dirty="0">
                <a:solidFill>
                  <a:schemeClr val="tx1"/>
                </a:solidFill>
                <a:latin typeface="Microsoft Sans Serif"/>
                <a:cs typeface="Microsoft Sans Serif"/>
              </a:rPr>
              <a:t>user </a:t>
            </a:r>
            <a:r>
              <a:rPr lang="en-US" sz="1200" spc="65" dirty="0">
                <a:solidFill>
                  <a:schemeClr val="tx1"/>
                </a:solidFill>
                <a:latin typeface="Microsoft Sans Serif"/>
                <a:cs typeface="Microsoft Sans Serif"/>
              </a:rPr>
              <a:t>preferences and </a:t>
            </a:r>
            <a:r>
              <a:rPr lang="en-US" sz="1200" spc="70" dirty="0">
                <a:solidFill>
                  <a:schemeClr val="tx1"/>
                </a:solidFill>
                <a:latin typeface="Microsoft Sans Serif"/>
                <a:cs typeface="Microsoft Sans Serif"/>
              </a:rPr>
              <a:t> </a:t>
            </a:r>
            <a:r>
              <a:rPr lang="en-US" sz="1200" spc="75" dirty="0">
                <a:solidFill>
                  <a:schemeClr val="tx1"/>
                </a:solidFill>
                <a:latin typeface="Microsoft Sans Serif"/>
                <a:cs typeface="Microsoft Sans Serif"/>
              </a:rPr>
              <a:t>ordering</a:t>
            </a:r>
            <a:r>
              <a:rPr lang="en-US" sz="1200" spc="1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patterns.</a:t>
            </a:r>
            <a:r>
              <a:rPr lang="en-US" sz="1200" spc="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Offer</a:t>
            </a:r>
            <a:r>
              <a:rPr lang="en-US" sz="1200" spc="2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personalized</a:t>
            </a:r>
            <a:r>
              <a:rPr lang="en-US" sz="1200" spc="1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meal</a:t>
            </a:r>
            <a:r>
              <a:rPr lang="en-US" sz="1200" spc="2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recommendations based</a:t>
            </a:r>
            <a:r>
              <a:rPr lang="en-US" sz="1200" spc="25" dirty="0">
                <a:solidFill>
                  <a:schemeClr val="tx1"/>
                </a:solidFill>
                <a:latin typeface="Microsoft Sans Serif"/>
                <a:cs typeface="Microsoft Sans Serif"/>
              </a:rPr>
              <a:t> </a:t>
            </a:r>
            <a:r>
              <a:rPr lang="en-US" sz="1200" spc="90" dirty="0">
                <a:solidFill>
                  <a:schemeClr val="tx1"/>
                </a:solidFill>
                <a:latin typeface="Microsoft Sans Serif"/>
                <a:cs typeface="Microsoft Sans Serif"/>
              </a:rPr>
              <a:t>on</a:t>
            </a:r>
            <a:r>
              <a:rPr lang="en-US" sz="1200" spc="2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user</a:t>
            </a:r>
            <a:r>
              <a:rPr lang="en-US" sz="1200" spc="25" dirty="0">
                <a:solidFill>
                  <a:schemeClr val="tx1"/>
                </a:solidFill>
                <a:latin typeface="Microsoft Sans Serif"/>
                <a:cs typeface="Microsoft Sans Serif"/>
              </a:rPr>
              <a:t> </a:t>
            </a:r>
            <a:r>
              <a:rPr lang="en-US" sz="1200" spc="20" dirty="0">
                <a:solidFill>
                  <a:schemeClr val="tx1"/>
                </a:solidFill>
                <a:latin typeface="Microsoft Sans Serif"/>
                <a:cs typeface="Microsoft Sans Serif"/>
              </a:rPr>
              <a:t>tastes,</a:t>
            </a:r>
            <a:r>
              <a:rPr lang="en-US" sz="1200" spc="1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dietary</a:t>
            </a:r>
            <a:r>
              <a:rPr lang="en-US" sz="1200" spc="25"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requirements,</a:t>
            </a:r>
            <a:r>
              <a:rPr lang="en-US" sz="1200" spc="1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and</a:t>
            </a:r>
            <a:r>
              <a:rPr lang="en-US" sz="1200" spc="30"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past</a:t>
            </a:r>
            <a:r>
              <a:rPr lang="en-US" sz="1200" spc="2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orders</a:t>
            </a:r>
            <a:r>
              <a:rPr lang="en-US" sz="1800" spc="45" dirty="0">
                <a:latin typeface="Microsoft Sans Serif"/>
                <a:cs typeface="Microsoft Sans Serif"/>
              </a:rPr>
              <a:t>.</a:t>
            </a:r>
            <a:endParaRPr lang="en-US" sz="1800" dirty="0">
              <a:latin typeface="Microsoft Sans Serif"/>
              <a:cs typeface="Microsoft Sans Serif"/>
            </a:endParaRPr>
          </a:p>
        </p:txBody>
      </p:sp>
      <p:sp>
        <p:nvSpPr>
          <p:cNvPr id="7" name="Rectangle: Rounded Corners 6">
            <a:extLst>
              <a:ext uri="{FF2B5EF4-FFF2-40B4-BE49-F238E27FC236}">
                <a16:creationId xmlns:a16="http://schemas.microsoft.com/office/drawing/2014/main" xmlns="" id="{4DF1674F-8F32-0273-EB8D-0CFEF3A46905}"/>
              </a:ext>
            </a:extLst>
          </p:cNvPr>
          <p:cNvSpPr/>
          <p:nvPr/>
        </p:nvSpPr>
        <p:spPr>
          <a:xfrm>
            <a:off x="4912360" y="711200"/>
            <a:ext cx="4622800" cy="604520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1045844">
              <a:lnSpc>
                <a:spcPct val="100000"/>
              </a:lnSpc>
              <a:spcBef>
                <a:spcPts val="780"/>
              </a:spcBef>
            </a:pPr>
            <a:r>
              <a:rPr lang="en-US" sz="1400" b="1" spc="100" dirty="0">
                <a:solidFill>
                  <a:schemeClr val="tx1"/>
                </a:solidFill>
                <a:latin typeface="Microsoft Sans Serif"/>
                <a:cs typeface="Microsoft Sans Serif"/>
              </a:rPr>
              <a:t>Potential</a:t>
            </a:r>
            <a:r>
              <a:rPr lang="en-US" sz="1400" b="1" spc="-25" dirty="0">
                <a:solidFill>
                  <a:schemeClr val="tx1"/>
                </a:solidFill>
                <a:latin typeface="Microsoft Sans Serif"/>
                <a:cs typeface="Microsoft Sans Serif"/>
              </a:rPr>
              <a:t> </a:t>
            </a:r>
            <a:r>
              <a:rPr lang="en-US" sz="1400" b="1" spc="35" dirty="0">
                <a:solidFill>
                  <a:schemeClr val="tx1"/>
                </a:solidFill>
                <a:latin typeface="Microsoft Sans Serif"/>
                <a:cs typeface="Microsoft Sans Serif"/>
              </a:rPr>
              <a:t>Risks</a:t>
            </a:r>
            <a:endParaRPr lang="en-US" sz="1400" b="1" dirty="0">
              <a:solidFill>
                <a:schemeClr val="tx1"/>
              </a:solidFill>
              <a:latin typeface="Microsoft Sans Serif"/>
              <a:cs typeface="Microsoft Sans Serif"/>
            </a:endParaRPr>
          </a:p>
          <a:p>
            <a:pPr marL="12700" marR="5080">
              <a:lnSpc>
                <a:spcPct val="123000"/>
              </a:lnSpc>
              <a:spcBef>
                <a:spcPts val="20"/>
              </a:spcBef>
            </a:pPr>
            <a:r>
              <a:rPr lang="en-US" sz="1400" b="1" spc="75" dirty="0">
                <a:solidFill>
                  <a:schemeClr val="tx1"/>
                </a:solidFill>
                <a:latin typeface="Microsoft Sans Serif"/>
                <a:cs typeface="Microsoft Sans Serif"/>
              </a:rPr>
              <a:t>User</a:t>
            </a:r>
            <a:r>
              <a:rPr lang="en-US" sz="1400" b="1" spc="5" dirty="0">
                <a:solidFill>
                  <a:schemeClr val="tx1"/>
                </a:solidFill>
                <a:latin typeface="Microsoft Sans Serif"/>
                <a:cs typeface="Microsoft Sans Serif"/>
              </a:rPr>
              <a:t> </a:t>
            </a:r>
            <a:r>
              <a:rPr lang="en-US" sz="1400" b="1" spc="105" dirty="0">
                <a:solidFill>
                  <a:schemeClr val="tx1"/>
                </a:solidFill>
                <a:latin typeface="Microsoft Sans Serif"/>
                <a:cs typeface="Microsoft Sans Serif"/>
              </a:rPr>
              <a:t>Adoption:</a:t>
            </a:r>
            <a:r>
              <a:rPr lang="en-US" sz="1400" b="1" dirty="0">
                <a:solidFill>
                  <a:schemeClr val="tx1"/>
                </a:solidFill>
                <a:latin typeface="Microsoft Sans Serif"/>
                <a:cs typeface="Microsoft Sans Serif"/>
              </a:rPr>
              <a:t> </a:t>
            </a:r>
            <a:r>
              <a:rPr lang="en-US" sz="1400" spc="45" dirty="0">
                <a:solidFill>
                  <a:schemeClr val="tx1"/>
                </a:solidFill>
                <a:latin typeface="Microsoft Sans Serif"/>
                <a:cs typeface="Microsoft Sans Serif"/>
              </a:rPr>
              <a:t>Some</a:t>
            </a:r>
            <a:r>
              <a:rPr lang="en-US" sz="1400" spc="15" dirty="0">
                <a:solidFill>
                  <a:schemeClr val="tx1"/>
                </a:solidFill>
                <a:latin typeface="Microsoft Sans Serif"/>
                <a:cs typeface="Microsoft Sans Serif"/>
              </a:rPr>
              <a:t> </a:t>
            </a:r>
            <a:r>
              <a:rPr lang="en-US" sz="1400" spc="35" dirty="0">
                <a:solidFill>
                  <a:schemeClr val="tx1"/>
                </a:solidFill>
                <a:latin typeface="Microsoft Sans Serif"/>
                <a:cs typeface="Microsoft Sans Serif"/>
              </a:rPr>
              <a:t>Users</a:t>
            </a:r>
            <a:r>
              <a:rPr lang="en-US" sz="1400" spc="15" dirty="0">
                <a:solidFill>
                  <a:schemeClr val="tx1"/>
                </a:solidFill>
                <a:latin typeface="Microsoft Sans Serif"/>
                <a:cs typeface="Microsoft Sans Serif"/>
              </a:rPr>
              <a:t> </a:t>
            </a:r>
            <a:r>
              <a:rPr lang="en-US" sz="1400" spc="40" dirty="0">
                <a:solidFill>
                  <a:schemeClr val="tx1"/>
                </a:solidFill>
                <a:latin typeface="Microsoft Sans Serif"/>
                <a:cs typeface="Microsoft Sans Serif"/>
              </a:rPr>
              <a:t>may</a:t>
            </a:r>
            <a:r>
              <a:rPr lang="en-US" sz="1400" spc="15" dirty="0">
                <a:solidFill>
                  <a:schemeClr val="tx1"/>
                </a:solidFill>
                <a:latin typeface="Microsoft Sans Serif"/>
                <a:cs typeface="Microsoft Sans Serif"/>
              </a:rPr>
              <a:t> </a:t>
            </a:r>
            <a:r>
              <a:rPr lang="en-US" sz="1400" spc="85" dirty="0">
                <a:solidFill>
                  <a:schemeClr val="tx1"/>
                </a:solidFill>
                <a:latin typeface="Microsoft Sans Serif"/>
                <a:cs typeface="Microsoft Sans Serif"/>
              </a:rPr>
              <a:t>not </a:t>
            </a:r>
            <a:r>
              <a:rPr lang="en-US" sz="1400" spc="-530" dirty="0">
                <a:solidFill>
                  <a:schemeClr val="tx1"/>
                </a:solidFill>
                <a:latin typeface="Microsoft Sans Serif"/>
                <a:cs typeface="Microsoft Sans Serif"/>
              </a:rPr>
              <a:t> </a:t>
            </a:r>
            <a:r>
              <a:rPr lang="en-US" sz="1400" spc="105" dirty="0">
                <a:solidFill>
                  <a:schemeClr val="tx1"/>
                </a:solidFill>
                <a:latin typeface="Microsoft Sans Serif"/>
                <a:cs typeface="Microsoft Sans Serif"/>
              </a:rPr>
              <a:t>be </a:t>
            </a:r>
            <a:r>
              <a:rPr lang="en-US" sz="1400" spc="60" dirty="0">
                <a:solidFill>
                  <a:schemeClr val="tx1"/>
                </a:solidFill>
                <a:latin typeface="Microsoft Sans Serif"/>
                <a:cs typeface="Microsoft Sans Serif"/>
              </a:rPr>
              <a:t>willing </a:t>
            </a:r>
            <a:r>
              <a:rPr lang="en-US" sz="1400" spc="95" dirty="0">
                <a:solidFill>
                  <a:schemeClr val="tx1"/>
                </a:solidFill>
                <a:latin typeface="Microsoft Sans Serif"/>
                <a:cs typeface="Microsoft Sans Serif"/>
              </a:rPr>
              <a:t>to </a:t>
            </a:r>
            <a:r>
              <a:rPr lang="en-US" sz="1400" spc="65" dirty="0">
                <a:solidFill>
                  <a:schemeClr val="tx1"/>
                </a:solidFill>
                <a:latin typeface="Microsoft Sans Serif"/>
                <a:cs typeface="Microsoft Sans Serif"/>
              </a:rPr>
              <a:t>commit </a:t>
            </a:r>
            <a:r>
              <a:rPr lang="en-US" sz="1400" spc="95" dirty="0">
                <a:solidFill>
                  <a:schemeClr val="tx1"/>
                </a:solidFill>
                <a:latin typeface="Microsoft Sans Serif"/>
                <a:cs typeface="Microsoft Sans Serif"/>
              </a:rPr>
              <a:t>to </a:t>
            </a:r>
            <a:r>
              <a:rPr lang="en-US" sz="1400" spc="60" dirty="0">
                <a:solidFill>
                  <a:schemeClr val="tx1"/>
                </a:solidFill>
                <a:latin typeface="Microsoft Sans Serif"/>
                <a:cs typeface="Microsoft Sans Serif"/>
              </a:rPr>
              <a:t>long-term </a:t>
            </a:r>
            <a:r>
              <a:rPr lang="en-US" sz="1400" spc="65" dirty="0">
                <a:solidFill>
                  <a:schemeClr val="tx1"/>
                </a:solidFill>
                <a:latin typeface="Microsoft Sans Serif"/>
                <a:cs typeface="Microsoft Sans Serif"/>
              </a:rPr>
              <a:t> </a:t>
            </a:r>
            <a:r>
              <a:rPr lang="en-US" sz="1400" spc="50" dirty="0">
                <a:solidFill>
                  <a:schemeClr val="tx1"/>
                </a:solidFill>
                <a:latin typeface="Microsoft Sans Serif"/>
                <a:cs typeface="Microsoft Sans Serif"/>
              </a:rPr>
              <a:t>subscriptions </a:t>
            </a:r>
            <a:r>
              <a:rPr lang="en-US" sz="1400" spc="75" dirty="0">
                <a:solidFill>
                  <a:schemeClr val="tx1"/>
                </a:solidFill>
                <a:latin typeface="Microsoft Sans Serif"/>
                <a:cs typeface="Microsoft Sans Serif"/>
              </a:rPr>
              <a:t>or </a:t>
            </a:r>
            <a:r>
              <a:rPr lang="en-US" sz="1400" spc="40" dirty="0">
                <a:solidFill>
                  <a:schemeClr val="tx1"/>
                </a:solidFill>
                <a:latin typeface="Microsoft Sans Serif"/>
                <a:cs typeface="Microsoft Sans Serif"/>
              </a:rPr>
              <a:t>may </a:t>
            </a:r>
            <a:r>
              <a:rPr lang="en-US" sz="1400" spc="70" dirty="0">
                <a:solidFill>
                  <a:schemeClr val="tx1"/>
                </a:solidFill>
                <a:latin typeface="Microsoft Sans Serif"/>
                <a:cs typeface="Microsoft Sans Serif"/>
              </a:rPr>
              <a:t>prefer </a:t>
            </a:r>
            <a:r>
              <a:rPr lang="en-US" sz="1400" spc="80" dirty="0">
                <a:solidFill>
                  <a:schemeClr val="tx1"/>
                </a:solidFill>
                <a:latin typeface="Microsoft Sans Serif"/>
                <a:cs typeface="Microsoft Sans Serif"/>
              </a:rPr>
              <a:t>the </a:t>
            </a:r>
            <a:r>
              <a:rPr lang="en-US" sz="1400" spc="85" dirty="0">
                <a:solidFill>
                  <a:schemeClr val="tx1"/>
                </a:solidFill>
                <a:latin typeface="Microsoft Sans Serif"/>
                <a:cs typeface="Microsoft Sans Serif"/>
              </a:rPr>
              <a:t> </a:t>
            </a:r>
            <a:r>
              <a:rPr lang="en-US" sz="1400" spc="50" dirty="0">
                <a:solidFill>
                  <a:schemeClr val="tx1"/>
                </a:solidFill>
                <a:latin typeface="Microsoft Sans Serif"/>
                <a:cs typeface="Microsoft Sans Serif"/>
              </a:rPr>
              <a:t>flexibility</a:t>
            </a:r>
            <a:r>
              <a:rPr lang="en-US" sz="1400" spc="1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of</a:t>
            </a:r>
            <a:r>
              <a:rPr lang="en-US" sz="1400" spc="15" dirty="0">
                <a:solidFill>
                  <a:schemeClr val="tx1"/>
                </a:solidFill>
                <a:latin typeface="Microsoft Sans Serif"/>
                <a:cs typeface="Microsoft Sans Serif"/>
              </a:rPr>
              <a:t> </a:t>
            </a:r>
            <a:r>
              <a:rPr lang="en-US" sz="1400" spc="65" dirty="0">
                <a:solidFill>
                  <a:schemeClr val="tx1"/>
                </a:solidFill>
                <a:latin typeface="Microsoft Sans Serif"/>
                <a:cs typeface="Microsoft Sans Serif"/>
              </a:rPr>
              <a:t>on-demand</a:t>
            </a:r>
            <a:r>
              <a:rPr lang="en-US" sz="1400" spc="2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ordering.</a:t>
            </a:r>
          </a:p>
          <a:p>
            <a:pPr marL="12700" marR="5080">
              <a:lnSpc>
                <a:spcPct val="123000"/>
              </a:lnSpc>
              <a:spcBef>
                <a:spcPts val="20"/>
              </a:spcBef>
            </a:pPr>
            <a:endParaRPr lang="en-US" sz="1400" dirty="0">
              <a:solidFill>
                <a:schemeClr val="tx1"/>
              </a:solidFill>
              <a:latin typeface="Microsoft Sans Serif"/>
              <a:cs typeface="Microsoft Sans Serif"/>
            </a:endParaRPr>
          </a:p>
          <a:p>
            <a:pPr marL="12700" marR="37465">
              <a:lnSpc>
                <a:spcPct val="124600"/>
              </a:lnSpc>
            </a:pPr>
            <a:r>
              <a:rPr lang="en-US" sz="1400" b="1" spc="100" dirty="0">
                <a:solidFill>
                  <a:schemeClr val="tx1"/>
                </a:solidFill>
                <a:latin typeface="Microsoft Sans Serif"/>
                <a:cs typeface="Microsoft Sans Serif"/>
              </a:rPr>
              <a:t>Quality </a:t>
            </a:r>
            <a:r>
              <a:rPr lang="en-US" sz="1400" b="1" spc="105" dirty="0">
                <a:solidFill>
                  <a:schemeClr val="tx1"/>
                </a:solidFill>
                <a:latin typeface="Microsoft Sans Serif"/>
                <a:cs typeface="Microsoft Sans Serif"/>
              </a:rPr>
              <a:t>Control and </a:t>
            </a:r>
            <a:r>
              <a:rPr lang="en-US" sz="1400" b="1" spc="85" dirty="0">
                <a:solidFill>
                  <a:schemeClr val="tx1"/>
                </a:solidFill>
                <a:latin typeface="Microsoft Sans Serif"/>
                <a:cs typeface="Microsoft Sans Serif"/>
              </a:rPr>
              <a:t>Consistency </a:t>
            </a:r>
            <a:r>
              <a:rPr lang="en-US" sz="1400" b="1" spc="35" dirty="0">
                <a:solidFill>
                  <a:schemeClr val="tx1"/>
                </a:solidFill>
                <a:latin typeface="Microsoft Sans Serif"/>
                <a:cs typeface="Microsoft Sans Serif"/>
              </a:rPr>
              <a:t>: </a:t>
            </a:r>
            <a:r>
              <a:rPr lang="en-US" sz="1400" b="1" spc="40" dirty="0">
                <a:solidFill>
                  <a:schemeClr val="tx1"/>
                </a:solidFill>
                <a:latin typeface="Microsoft Sans Serif"/>
                <a:cs typeface="Microsoft Sans Serif"/>
              </a:rPr>
              <a:t> </a:t>
            </a:r>
            <a:r>
              <a:rPr lang="en-US" sz="1400" spc="30" dirty="0">
                <a:solidFill>
                  <a:schemeClr val="tx1"/>
                </a:solidFill>
                <a:latin typeface="Microsoft Sans Serif"/>
                <a:cs typeface="Microsoft Sans Serif"/>
              </a:rPr>
              <a:t>Ensuring </a:t>
            </a:r>
            <a:r>
              <a:rPr lang="en-US" sz="1400" spc="55" dirty="0">
                <a:solidFill>
                  <a:schemeClr val="tx1"/>
                </a:solidFill>
                <a:latin typeface="Microsoft Sans Serif"/>
                <a:cs typeface="Microsoft Sans Serif"/>
              </a:rPr>
              <a:t>consistent </a:t>
            </a:r>
            <a:r>
              <a:rPr lang="en-US" sz="1400" spc="45" dirty="0">
                <a:solidFill>
                  <a:schemeClr val="tx1"/>
                </a:solidFill>
                <a:latin typeface="Microsoft Sans Serif"/>
                <a:cs typeface="Microsoft Sans Serif"/>
              </a:rPr>
              <a:t>meal </a:t>
            </a:r>
            <a:r>
              <a:rPr lang="en-US" sz="1400" spc="50" dirty="0">
                <a:solidFill>
                  <a:schemeClr val="tx1"/>
                </a:solidFill>
                <a:latin typeface="Microsoft Sans Serif"/>
                <a:cs typeface="Microsoft Sans Serif"/>
              </a:rPr>
              <a:t>quality </a:t>
            </a:r>
            <a:r>
              <a:rPr lang="en-US" sz="1400" spc="65" dirty="0">
                <a:solidFill>
                  <a:schemeClr val="tx1"/>
                </a:solidFill>
                <a:latin typeface="Microsoft Sans Serif"/>
                <a:cs typeface="Microsoft Sans Serif"/>
              </a:rPr>
              <a:t>and </a:t>
            </a:r>
            <a:r>
              <a:rPr lang="en-US" sz="1400" spc="-530" dirty="0">
                <a:solidFill>
                  <a:schemeClr val="tx1"/>
                </a:solidFill>
                <a:latin typeface="Microsoft Sans Serif"/>
                <a:cs typeface="Microsoft Sans Serif"/>
              </a:rPr>
              <a:t> </a:t>
            </a:r>
            <a:r>
              <a:rPr lang="en-US" sz="1400" spc="50" dirty="0">
                <a:solidFill>
                  <a:schemeClr val="tx1"/>
                </a:solidFill>
                <a:latin typeface="Microsoft Sans Serif"/>
                <a:cs typeface="Microsoft Sans Serif"/>
              </a:rPr>
              <a:t>maintaining quality </a:t>
            </a:r>
            <a:r>
              <a:rPr lang="en-US" sz="1400" spc="45" dirty="0">
                <a:solidFill>
                  <a:schemeClr val="tx1"/>
                </a:solidFill>
                <a:latin typeface="Microsoft Sans Serif"/>
                <a:cs typeface="Microsoft Sans Serif"/>
              </a:rPr>
              <a:t>standards </a:t>
            </a:r>
            <a:r>
              <a:rPr lang="en-US" sz="1400" spc="35" dirty="0">
                <a:solidFill>
                  <a:schemeClr val="tx1"/>
                </a:solidFill>
                <a:latin typeface="Microsoft Sans Serif"/>
                <a:cs typeface="Microsoft Sans Serif"/>
              </a:rPr>
              <a:t>across </a:t>
            </a:r>
            <a:r>
              <a:rPr lang="en-US" sz="1400" spc="-530" dirty="0">
                <a:solidFill>
                  <a:schemeClr val="tx1"/>
                </a:solidFill>
                <a:latin typeface="Microsoft Sans Serif"/>
                <a:cs typeface="Microsoft Sans Serif"/>
              </a:rPr>
              <a:t> </a:t>
            </a:r>
            <a:r>
              <a:rPr lang="en-US" sz="1400" spc="40" dirty="0">
                <a:solidFill>
                  <a:schemeClr val="tx1"/>
                </a:solidFill>
                <a:latin typeface="Microsoft Sans Serif"/>
                <a:cs typeface="Microsoft Sans Serif"/>
              </a:rPr>
              <a:t>various cuisines </a:t>
            </a:r>
            <a:r>
              <a:rPr lang="en-US" sz="1400" spc="10" dirty="0">
                <a:solidFill>
                  <a:schemeClr val="tx1"/>
                </a:solidFill>
                <a:latin typeface="Microsoft Sans Serif"/>
                <a:cs typeface="Microsoft Sans Serif"/>
              </a:rPr>
              <a:t>is </a:t>
            </a:r>
            <a:r>
              <a:rPr lang="en-US" sz="1400" spc="40" dirty="0">
                <a:solidFill>
                  <a:schemeClr val="tx1"/>
                </a:solidFill>
                <a:latin typeface="Microsoft Sans Serif"/>
                <a:cs typeface="Microsoft Sans Serif"/>
              </a:rPr>
              <a:t>crucial </a:t>
            </a:r>
            <a:r>
              <a:rPr lang="en-US" sz="1400" spc="95" dirty="0">
                <a:solidFill>
                  <a:schemeClr val="tx1"/>
                </a:solidFill>
                <a:latin typeface="Microsoft Sans Serif"/>
                <a:cs typeface="Microsoft Sans Serif"/>
              </a:rPr>
              <a:t>to </a:t>
            </a:r>
            <a:r>
              <a:rPr lang="en-US" sz="1400" spc="65" dirty="0">
                <a:solidFill>
                  <a:schemeClr val="tx1"/>
                </a:solidFill>
                <a:latin typeface="Microsoft Sans Serif"/>
                <a:cs typeface="Microsoft Sans Serif"/>
              </a:rPr>
              <a:t>avoid negative </a:t>
            </a:r>
            <a:r>
              <a:rPr lang="en-US" sz="1400" spc="45" dirty="0">
                <a:solidFill>
                  <a:schemeClr val="tx1"/>
                </a:solidFill>
                <a:latin typeface="Microsoft Sans Serif"/>
                <a:cs typeface="Microsoft Sans Serif"/>
              </a:rPr>
              <a:t>user </a:t>
            </a:r>
            <a:r>
              <a:rPr lang="en-US" sz="1400" spc="50" dirty="0">
                <a:solidFill>
                  <a:schemeClr val="tx1"/>
                </a:solidFill>
                <a:latin typeface="Microsoft Sans Serif"/>
                <a:cs typeface="Microsoft Sans Serif"/>
              </a:rPr>
              <a:t> experiences.</a:t>
            </a:r>
            <a:endParaRPr lang="en-US" sz="1400" dirty="0">
              <a:solidFill>
                <a:schemeClr val="tx1"/>
              </a:solidFill>
              <a:latin typeface="Microsoft Sans Serif"/>
              <a:cs typeface="Microsoft Sans Serif"/>
            </a:endParaRPr>
          </a:p>
          <a:p>
            <a:pPr marL="12700" marR="20955">
              <a:lnSpc>
                <a:spcPts val="3080"/>
              </a:lnSpc>
              <a:spcBef>
                <a:spcPts val="190"/>
              </a:spcBef>
            </a:pPr>
            <a:r>
              <a:rPr lang="en-US" sz="1400" b="1" spc="95" dirty="0">
                <a:solidFill>
                  <a:schemeClr val="tx1"/>
                </a:solidFill>
                <a:latin typeface="Microsoft Sans Serif"/>
                <a:cs typeface="Microsoft Sans Serif"/>
              </a:rPr>
              <a:t>Operational </a:t>
            </a:r>
            <a:r>
              <a:rPr lang="en-US" sz="1400" b="1" spc="105" dirty="0">
                <a:solidFill>
                  <a:schemeClr val="tx1"/>
                </a:solidFill>
                <a:latin typeface="Microsoft Sans Serif"/>
                <a:cs typeface="Microsoft Sans Serif"/>
              </a:rPr>
              <a:t>Complexity </a:t>
            </a:r>
            <a:r>
              <a:rPr lang="en-US" sz="1400" b="1" spc="-8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Managing </a:t>
            </a:r>
            <a:r>
              <a:rPr lang="en-US" sz="1400" spc="-530"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the </a:t>
            </a:r>
            <a:r>
              <a:rPr lang="en-US" sz="1400" spc="45" dirty="0">
                <a:solidFill>
                  <a:schemeClr val="tx1"/>
                </a:solidFill>
                <a:latin typeface="Microsoft Sans Serif"/>
                <a:cs typeface="Microsoft Sans Serif"/>
              </a:rPr>
              <a:t>logistics </a:t>
            </a:r>
            <a:r>
              <a:rPr lang="en-US" sz="1400" spc="80" dirty="0">
                <a:solidFill>
                  <a:schemeClr val="tx1"/>
                </a:solidFill>
                <a:latin typeface="Microsoft Sans Serif"/>
                <a:cs typeface="Microsoft Sans Serif"/>
              </a:rPr>
              <a:t>of </a:t>
            </a:r>
            <a:r>
              <a:rPr lang="en-US" sz="1400" spc="70" dirty="0">
                <a:solidFill>
                  <a:schemeClr val="tx1"/>
                </a:solidFill>
                <a:latin typeface="Microsoft Sans Serif"/>
                <a:cs typeface="Microsoft Sans Serif"/>
              </a:rPr>
              <a:t>automated </a:t>
            </a:r>
            <a:r>
              <a:rPr lang="en-US" sz="1400" spc="45" dirty="0">
                <a:solidFill>
                  <a:schemeClr val="tx1"/>
                </a:solidFill>
                <a:latin typeface="Microsoft Sans Serif"/>
                <a:cs typeface="Microsoft Sans Serif"/>
              </a:rPr>
              <a:t>meal </a:t>
            </a:r>
            <a:r>
              <a:rPr lang="en-US" sz="1400" spc="-530" dirty="0">
                <a:solidFill>
                  <a:schemeClr val="tx1"/>
                </a:solidFill>
                <a:latin typeface="Microsoft Sans Serif"/>
                <a:cs typeface="Microsoft Sans Serif"/>
              </a:rPr>
              <a:t> </a:t>
            </a:r>
            <a:r>
              <a:rPr lang="en-US" sz="1400" spc="55" dirty="0">
                <a:solidFill>
                  <a:schemeClr val="tx1"/>
                </a:solidFill>
                <a:latin typeface="Microsoft Sans Serif"/>
                <a:cs typeface="Microsoft Sans Serif"/>
              </a:rPr>
              <a:t>deliveries</a:t>
            </a:r>
            <a:r>
              <a:rPr lang="en-US" sz="1400" spc="10" dirty="0">
                <a:solidFill>
                  <a:schemeClr val="tx1"/>
                </a:solidFill>
                <a:latin typeface="Microsoft Sans Serif"/>
                <a:cs typeface="Microsoft Sans Serif"/>
              </a:rPr>
              <a:t> </a:t>
            </a:r>
            <a:r>
              <a:rPr lang="en-US" sz="1400" spc="90" dirty="0">
                <a:solidFill>
                  <a:schemeClr val="tx1"/>
                </a:solidFill>
                <a:latin typeface="Microsoft Sans Serif"/>
                <a:cs typeface="Microsoft Sans Serif"/>
              </a:rPr>
              <a:t>on</a:t>
            </a:r>
            <a:r>
              <a:rPr lang="en-US" sz="1400" spc="15" dirty="0">
                <a:solidFill>
                  <a:schemeClr val="tx1"/>
                </a:solidFill>
                <a:latin typeface="Microsoft Sans Serif"/>
                <a:cs typeface="Microsoft Sans Serif"/>
              </a:rPr>
              <a:t> a</a:t>
            </a:r>
            <a:r>
              <a:rPr lang="en-US" sz="1400" spc="1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large</a:t>
            </a:r>
            <a:r>
              <a:rPr lang="en-US" sz="1400" spc="15" dirty="0">
                <a:solidFill>
                  <a:schemeClr val="tx1"/>
                </a:solidFill>
                <a:latin typeface="Microsoft Sans Serif"/>
                <a:cs typeface="Microsoft Sans Serif"/>
              </a:rPr>
              <a:t> </a:t>
            </a:r>
            <a:r>
              <a:rPr lang="en-US" sz="1400" spc="35" dirty="0">
                <a:solidFill>
                  <a:schemeClr val="tx1"/>
                </a:solidFill>
                <a:latin typeface="Microsoft Sans Serif"/>
                <a:cs typeface="Microsoft Sans Serif"/>
              </a:rPr>
              <a:t>scale</a:t>
            </a:r>
            <a:r>
              <a:rPr lang="en-US" sz="1400" spc="1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requires</a:t>
            </a:r>
            <a:r>
              <a:rPr lang="en-US" sz="1400" spc="15" dirty="0">
                <a:solidFill>
                  <a:schemeClr val="tx1"/>
                </a:solidFill>
                <a:latin typeface="Microsoft Sans Serif"/>
                <a:cs typeface="Microsoft Sans Serif"/>
              </a:rPr>
              <a:t> a </a:t>
            </a:r>
            <a:r>
              <a:rPr lang="en-US" sz="1400" spc="-530" dirty="0">
                <a:solidFill>
                  <a:schemeClr val="tx1"/>
                </a:solidFill>
                <a:latin typeface="Microsoft Sans Serif"/>
                <a:cs typeface="Microsoft Sans Serif"/>
              </a:rPr>
              <a:t> </a:t>
            </a:r>
            <a:r>
              <a:rPr lang="en-US" sz="1400" spc="65" dirty="0">
                <a:solidFill>
                  <a:schemeClr val="tx1"/>
                </a:solidFill>
                <a:latin typeface="Microsoft Sans Serif"/>
                <a:cs typeface="Microsoft Sans Serif"/>
              </a:rPr>
              <a:t>robust and </a:t>
            </a:r>
            <a:r>
              <a:rPr lang="en-US" sz="1400" spc="60" dirty="0">
                <a:solidFill>
                  <a:schemeClr val="tx1"/>
                </a:solidFill>
                <a:latin typeface="Microsoft Sans Serif"/>
                <a:cs typeface="Microsoft Sans Serif"/>
              </a:rPr>
              <a:t>efficient operational </a:t>
            </a:r>
            <a:r>
              <a:rPr lang="en-US" sz="1400" spc="65" dirty="0">
                <a:solidFill>
                  <a:schemeClr val="tx1"/>
                </a:solidFill>
                <a:latin typeface="Microsoft Sans Serif"/>
                <a:cs typeface="Microsoft Sans Serif"/>
              </a:rPr>
              <a:t> </a:t>
            </a:r>
            <a:r>
              <a:rPr lang="en-US" sz="1400" spc="45" dirty="0">
                <a:solidFill>
                  <a:schemeClr val="tx1"/>
                </a:solidFill>
                <a:latin typeface="Microsoft Sans Serif"/>
                <a:cs typeface="Microsoft Sans Serif"/>
              </a:rPr>
              <a:t>setup. </a:t>
            </a:r>
            <a:r>
              <a:rPr lang="en-US" sz="1400" spc="55" dirty="0">
                <a:solidFill>
                  <a:schemeClr val="tx1"/>
                </a:solidFill>
                <a:latin typeface="Microsoft Sans Serif"/>
                <a:cs typeface="Microsoft Sans Serif"/>
              </a:rPr>
              <a:t>Delivery </a:t>
            </a:r>
            <a:r>
              <a:rPr lang="en-US" sz="1400" spc="40" dirty="0">
                <a:solidFill>
                  <a:schemeClr val="tx1"/>
                </a:solidFill>
                <a:latin typeface="Microsoft Sans Serif"/>
                <a:cs typeface="Microsoft Sans Serif"/>
              </a:rPr>
              <a:t>timing, </a:t>
            </a:r>
            <a:r>
              <a:rPr lang="en-US" sz="1400" spc="50" dirty="0">
                <a:solidFill>
                  <a:schemeClr val="tx1"/>
                </a:solidFill>
                <a:latin typeface="Microsoft Sans Serif"/>
                <a:cs typeface="Microsoft Sans Serif"/>
              </a:rPr>
              <a:t>routing, </a:t>
            </a:r>
            <a:r>
              <a:rPr lang="en-US" sz="1400" spc="65" dirty="0">
                <a:solidFill>
                  <a:schemeClr val="tx1"/>
                </a:solidFill>
                <a:latin typeface="Microsoft Sans Serif"/>
                <a:cs typeface="Microsoft Sans Serif"/>
              </a:rPr>
              <a:t>and </a:t>
            </a:r>
            <a:r>
              <a:rPr lang="en-US" sz="1400" spc="70" dirty="0">
                <a:solidFill>
                  <a:schemeClr val="tx1"/>
                </a:solidFill>
                <a:latin typeface="Microsoft Sans Serif"/>
                <a:cs typeface="Microsoft Sans Serif"/>
              </a:rPr>
              <a:t> coordination </a:t>
            </a:r>
            <a:r>
              <a:rPr lang="en-US" sz="1400" spc="75" dirty="0">
                <a:solidFill>
                  <a:schemeClr val="tx1"/>
                </a:solidFill>
                <a:latin typeface="Microsoft Sans Serif"/>
                <a:cs typeface="Microsoft Sans Serif"/>
              </a:rPr>
              <a:t>with </a:t>
            </a:r>
            <a:r>
              <a:rPr lang="en-US" sz="1400" spc="85" dirty="0">
                <a:solidFill>
                  <a:schemeClr val="tx1"/>
                </a:solidFill>
                <a:latin typeface="Microsoft Sans Serif"/>
                <a:cs typeface="Microsoft Sans Serif"/>
              </a:rPr>
              <a:t>vendors</a:t>
            </a:r>
            <a:r>
              <a:rPr lang="en-US" sz="1400" spc="50" dirty="0">
                <a:solidFill>
                  <a:schemeClr val="tx1"/>
                </a:solidFill>
                <a:latin typeface="Microsoft Sans Serif"/>
                <a:cs typeface="Microsoft Sans Serif"/>
              </a:rPr>
              <a:t> are </a:t>
            </a:r>
            <a:r>
              <a:rPr lang="en-US" sz="1400" spc="55" dirty="0">
                <a:solidFill>
                  <a:schemeClr val="tx1"/>
                </a:solidFill>
                <a:latin typeface="Microsoft Sans Serif"/>
                <a:cs typeface="Microsoft Sans Serif"/>
              </a:rPr>
              <a:t> </a:t>
            </a:r>
            <a:r>
              <a:rPr lang="en-US" sz="1400" spc="40" dirty="0">
                <a:solidFill>
                  <a:schemeClr val="tx1"/>
                </a:solidFill>
                <a:latin typeface="Microsoft Sans Serif"/>
                <a:cs typeface="Microsoft Sans Serif"/>
              </a:rPr>
              <a:t>critical</a:t>
            </a:r>
            <a:r>
              <a:rPr lang="en-US" sz="1400" spc="15" dirty="0">
                <a:solidFill>
                  <a:schemeClr val="tx1"/>
                </a:solidFill>
                <a:latin typeface="Microsoft Sans Serif"/>
                <a:cs typeface="Microsoft Sans Serif"/>
              </a:rPr>
              <a:t> </a:t>
            </a:r>
            <a:r>
              <a:rPr lang="en-US" sz="1400" spc="30" dirty="0">
                <a:solidFill>
                  <a:schemeClr val="tx1"/>
                </a:solidFill>
                <a:latin typeface="Microsoft Sans Serif"/>
                <a:cs typeface="Microsoft Sans Serif"/>
              </a:rPr>
              <a:t>factors.</a:t>
            </a:r>
            <a:endParaRPr lang="en-US" sz="1400" dirty="0">
              <a:solidFill>
                <a:schemeClr val="tx1"/>
              </a:solidFill>
              <a:latin typeface="Microsoft Sans Serif"/>
              <a:cs typeface="Microsoft Sans Serif"/>
            </a:endParaRPr>
          </a:p>
          <a:p>
            <a:pPr marL="12700">
              <a:lnSpc>
                <a:spcPct val="100000"/>
              </a:lnSpc>
              <a:spcBef>
                <a:spcPts val="380"/>
              </a:spcBef>
            </a:pPr>
            <a:r>
              <a:rPr lang="en-US" sz="1400" b="1" spc="95" dirty="0">
                <a:solidFill>
                  <a:schemeClr val="tx1"/>
                </a:solidFill>
                <a:latin typeface="Microsoft Sans Serif"/>
                <a:cs typeface="Microsoft Sans Serif"/>
              </a:rPr>
              <a:t>Food</a:t>
            </a:r>
            <a:r>
              <a:rPr lang="en-US" sz="1400" b="1" spc="5" dirty="0">
                <a:solidFill>
                  <a:schemeClr val="tx1"/>
                </a:solidFill>
                <a:latin typeface="Microsoft Sans Serif"/>
                <a:cs typeface="Microsoft Sans Serif"/>
              </a:rPr>
              <a:t> </a:t>
            </a:r>
            <a:r>
              <a:rPr lang="en-US" sz="1400" b="1" spc="100" dirty="0">
                <a:solidFill>
                  <a:schemeClr val="tx1"/>
                </a:solidFill>
                <a:latin typeface="Microsoft Sans Serif"/>
                <a:cs typeface="Microsoft Sans Serif"/>
              </a:rPr>
              <a:t>wastage</a:t>
            </a:r>
            <a:r>
              <a:rPr lang="en-US" sz="1400" b="1" spc="10" dirty="0">
                <a:solidFill>
                  <a:schemeClr val="tx1"/>
                </a:solidFill>
                <a:latin typeface="Microsoft Sans Serif"/>
                <a:cs typeface="Microsoft Sans Serif"/>
              </a:rPr>
              <a:t> </a:t>
            </a:r>
            <a:r>
              <a:rPr lang="en-US" sz="1400" b="1" spc="35" dirty="0">
                <a:solidFill>
                  <a:schemeClr val="tx1"/>
                </a:solidFill>
                <a:latin typeface="Microsoft Sans Serif"/>
                <a:cs typeface="Microsoft Sans Serif"/>
              </a:rPr>
              <a:t>:</a:t>
            </a:r>
            <a:r>
              <a:rPr lang="en-US" sz="1400" b="1" spc="65" dirty="0">
                <a:solidFill>
                  <a:schemeClr val="tx1"/>
                </a:solidFill>
                <a:latin typeface="Microsoft Sans Serif"/>
                <a:cs typeface="Microsoft Sans Serif"/>
              </a:rPr>
              <a:t>  </a:t>
            </a:r>
            <a:r>
              <a:rPr lang="en-US" sz="1400" spc="35" dirty="0">
                <a:solidFill>
                  <a:schemeClr val="tx1"/>
                </a:solidFill>
                <a:latin typeface="Microsoft Sans Serif"/>
                <a:cs typeface="Microsoft Sans Serif"/>
              </a:rPr>
              <a:t>Users</a:t>
            </a:r>
            <a:r>
              <a:rPr lang="en-US" sz="1400" spc="10" dirty="0">
                <a:solidFill>
                  <a:schemeClr val="tx1"/>
                </a:solidFill>
                <a:latin typeface="Microsoft Sans Serif"/>
                <a:cs typeface="Microsoft Sans Serif"/>
              </a:rPr>
              <a:t> </a:t>
            </a:r>
            <a:r>
              <a:rPr lang="en-US" sz="1400" spc="40" dirty="0">
                <a:solidFill>
                  <a:schemeClr val="tx1"/>
                </a:solidFill>
                <a:latin typeface="Microsoft Sans Serif"/>
                <a:cs typeface="Microsoft Sans Serif"/>
              </a:rPr>
              <a:t>may</a:t>
            </a:r>
            <a:r>
              <a:rPr lang="en-US" sz="1400" spc="15" dirty="0">
                <a:solidFill>
                  <a:schemeClr val="tx1"/>
                </a:solidFill>
                <a:latin typeface="Microsoft Sans Serif"/>
                <a:cs typeface="Microsoft Sans Serif"/>
              </a:rPr>
              <a:t> </a:t>
            </a:r>
            <a:r>
              <a:rPr lang="en-US" sz="1400" spc="35" dirty="0">
                <a:solidFill>
                  <a:schemeClr val="tx1"/>
                </a:solidFill>
                <a:latin typeface="Microsoft Sans Serif"/>
                <a:cs typeface="Microsoft Sans Serif"/>
              </a:rPr>
              <a:t>also</a:t>
            </a:r>
            <a:r>
              <a:rPr lang="en-US" sz="1400" spc="15" dirty="0">
                <a:solidFill>
                  <a:schemeClr val="tx1"/>
                </a:solidFill>
                <a:latin typeface="Microsoft Sans Serif"/>
                <a:cs typeface="Microsoft Sans Serif"/>
              </a:rPr>
              <a:t> </a:t>
            </a:r>
            <a:r>
              <a:rPr lang="en-US" sz="1400" spc="90" dirty="0">
                <a:solidFill>
                  <a:schemeClr val="tx1"/>
                </a:solidFill>
                <a:latin typeface="Microsoft Sans Serif"/>
                <a:cs typeface="Microsoft Sans Serif"/>
              </a:rPr>
              <a:t>tend</a:t>
            </a:r>
            <a:endParaRPr lang="en-US" sz="1400" dirty="0">
              <a:solidFill>
                <a:schemeClr val="tx1"/>
              </a:solidFill>
              <a:latin typeface="Microsoft Sans Serif"/>
              <a:cs typeface="Microsoft Sans Serif"/>
            </a:endParaRPr>
          </a:p>
          <a:p>
            <a:pPr marL="12700" marR="662305">
              <a:lnSpc>
                <a:spcPct val="123000"/>
              </a:lnSpc>
              <a:spcBef>
                <a:spcPts val="50"/>
              </a:spcBef>
            </a:pPr>
            <a:r>
              <a:rPr lang="en-US" sz="1400" spc="95" dirty="0">
                <a:solidFill>
                  <a:schemeClr val="tx1"/>
                </a:solidFill>
                <a:latin typeface="Microsoft Sans Serif"/>
                <a:cs typeface="Microsoft Sans Serif"/>
              </a:rPr>
              <a:t>to</a:t>
            </a:r>
            <a:r>
              <a:rPr lang="en-US" sz="1400" spc="1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forget</a:t>
            </a:r>
            <a:r>
              <a:rPr lang="en-US" sz="1400" spc="1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the</a:t>
            </a:r>
            <a:r>
              <a:rPr lang="en-US" sz="1400" spc="15"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delivery</a:t>
            </a:r>
            <a:r>
              <a:rPr lang="en-US" sz="1400" spc="15" dirty="0">
                <a:solidFill>
                  <a:schemeClr val="tx1"/>
                </a:solidFill>
                <a:latin typeface="Microsoft Sans Serif"/>
                <a:cs typeface="Microsoft Sans Serif"/>
              </a:rPr>
              <a:t> </a:t>
            </a:r>
            <a:r>
              <a:rPr lang="en-US" sz="1400" spc="65" dirty="0">
                <a:solidFill>
                  <a:schemeClr val="tx1"/>
                </a:solidFill>
                <a:latin typeface="Microsoft Sans Serif"/>
                <a:cs typeface="Microsoft Sans Serif"/>
              </a:rPr>
              <a:t>leading</a:t>
            </a:r>
            <a:r>
              <a:rPr lang="en-US" sz="1400" spc="15" dirty="0">
                <a:solidFill>
                  <a:schemeClr val="tx1"/>
                </a:solidFill>
                <a:latin typeface="Microsoft Sans Serif"/>
                <a:cs typeface="Microsoft Sans Serif"/>
              </a:rPr>
              <a:t> </a:t>
            </a:r>
            <a:r>
              <a:rPr lang="en-US" sz="1400" spc="95" dirty="0">
                <a:solidFill>
                  <a:schemeClr val="tx1"/>
                </a:solidFill>
                <a:latin typeface="Microsoft Sans Serif"/>
                <a:cs typeface="Microsoft Sans Serif"/>
              </a:rPr>
              <a:t>to </a:t>
            </a:r>
            <a:r>
              <a:rPr lang="en-US" sz="1400" spc="-53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wastage</a:t>
            </a:r>
            <a:r>
              <a:rPr lang="en-US" sz="1400" spc="1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of</a:t>
            </a:r>
            <a:r>
              <a:rPr lang="en-US" sz="1400" spc="20"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food.</a:t>
            </a:r>
            <a:endParaRPr lang="en-US" sz="1400" dirty="0">
              <a:solidFill>
                <a:schemeClr val="tx1"/>
              </a:solidFill>
              <a:latin typeface="Microsoft Sans Serif"/>
              <a:cs typeface="Microsoft Sans Serif"/>
            </a:endParaRPr>
          </a:p>
        </p:txBody>
      </p:sp>
      <p:sp>
        <p:nvSpPr>
          <p:cNvPr id="8" name="Rectangle: Rounded Corners 7">
            <a:extLst>
              <a:ext uri="{FF2B5EF4-FFF2-40B4-BE49-F238E27FC236}">
                <a16:creationId xmlns:a16="http://schemas.microsoft.com/office/drawing/2014/main" xmlns="" id="{572E9E11-F781-6243-F145-F39938F2C10A}"/>
              </a:ext>
            </a:extLst>
          </p:cNvPr>
          <p:cNvSpPr/>
          <p:nvPr/>
        </p:nvSpPr>
        <p:spPr>
          <a:xfrm>
            <a:off x="9723120" y="71120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Flexible subscription plan for users</a:t>
            </a:r>
          </a:p>
          <a:p>
            <a:pPr marL="285750" indent="-285750">
              <a:buFont typeface="Arial" panose="020B0604020202020204" pitchFamily="34" charset="0"/>
              <a:buChar char="•"/>
            </a:pPr>
            <a:r>
              <a:rPr lang="en-IN" sz="1400" b="1" dirty="0">
                <a:solidFill>
                  <a:schemeClr val="tx1"/>
                </a:solidFill>
              </a:rPr>
              <a:t>Hybrid model with on demand options</a:t>
            </a:r>
          </a:p>
          <a:p>
            <a:pPr algn="ctr"/>
            <a:endParaRPr lang="en-IN" dirty="0"/>
          </a:p>
        </p:txBody>
      </p:sp>
      <p:sp>
        <p:nvSpPr>
          <p:cNvPr id="9" name="Rectangle: Rounded Corners 8">
            <a:extLst>
              <a:ext uri="{FF2B5EF4-FFF2-40B4-BE49-F238E27FC236}">
                <a16:creationId xmlns:a16="http://schemas.microsoft.com/office/drawing/2014/main" xmlns="" id="{944C66EF-F00D-5BC3-B0B3-394DD52BF114}"/>
              </a:ext>
            </a:extLst>
          </p:cNvPr>
          <p:cNvSpPr/>
          <p:nvPr/>
        </p:nvSpPr>
        <p:spPr>
          <a:xfrm>
            <a:off x="9723120" y="219964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xmlns="" id="{4A2C3F3A-3C04-F8A0-1D9B-31AB2CE2173F}"/>
              </a:ext>
            </a:extLst>
          </p:cNvPr>
          <p:cNvSpPr/>
          <p:nvPr/>
        </p:nvSpPr>
        <p:spPr>
          <a:xfrm>
            <a:off x="9733280" y="3733800"/>
            <a:ext cx="237744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xmlns="" id="{469B0BF5-5769-9556-4534-578C9B57138A}"/>
              </a:ext>
            </a:extLst>
          </p:cNvPr>
          <p:cNvSpPr/>
          <p:nvPr/>
        </p:nvSpPr>
        <p:spPr>
          <a:xfrm>
            <a:off x="9743440" y="5267960"/>
            <a:ext cx="237744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xmlns="" id="{AC4F4A84-302E-2F6B-D995-28FB54004AF9}"/>
              </a:ext>
            </a:extLst>
          </p:cNvPr>
          <p:cNvSpPr/>
          <p:nvPr/>
        </p:nvSpPr>
        <p:spPr>
          <a:xfrm>
            <a:off x="9723120" y="219964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Customer feedback loop</a:t>
            </a:r>
          </a:p>
          <a:p>
            <a:pPr marL="285750" indent="-285750">
              <a:buFont typeface="Arial" panose="020B0604020202020204" pitchFamily="34" charset="0"/>
              <a:buChar char="•"/>
            </a:pPr>
            <a:r>
              <a:rPr lang="en-IN" sz="1400" b="1" dirty="0">
                <a:solidFill>
                  <a:schemeClr val="tx1"/>
                </a:solidFill>
              </a:rPr>
              <a:t>Periodic Audits </a:t>
            </a:r>
          </a:p>
          <a:p>
            <a:pPr algn="ctr"/>
            <a:endParaRPr lang="en-IN" dirty="0"/>
          </a:p>
        </p:txBody>
      </p:sp>
      <p:sp>
        <p:nvSpPr>
          <p:cNvPr id="13" name="Rectangle: Rounded Corners 12">
            <a:extLst>
              <a:ext uri="{FF2B5EF4-FFF2-40B4-BE49-F238E27FC236}">
                <a16:creationId xmlns:a16="http://schemas.microsoft.com/office/drawing/2014/main" xmlns="" id="{8CF755A3-30C5-2EF7-DCF2-2DD4093CCA18}"/>
              </a:ext>
            </a:extLst>
          </p:cNvPr>
          <p:cNvSpPr/>
          <p:nvPr/>
        </p:nvSpPr>
        <p:spPr>
          <a:xfrm>
            <a:off x="9733280" y="377952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Customer feedback loop</a:t>
            </a:r>
          </a:p>
          <a:p>
            <a:pPr marL="285750" indent="-285750">
              <a:buFont typeface="Arial" panose="020B0604020202020204" pitchFamily="34" charset="0"/>
              <a:buChar char="•"/>
            </a:pPr>
            <a:r>
              <a:rPr lang="en-IN" sz="1400" b="1" dirty="0">
                <a:solidFill>
                  <a:schemeClr val="tx1"/>
                </a:solidFill>
              </a:rPr>
              <a:t>Periodic Audits </a:t>
            </a:r>
          </a:p>
          <a:p>
            <a:pPr algn="ctr"/>
            <a:endParaRPr lang="en-IN" dirty="0"/>
          </a:p>
        </p:txBody>
      </p:sp>
      <p:sp>
        <p:nvSpPr>
          <p:cNvPr id="14" name="Rectangle: Rounded Corners 13">
            <a:extLst>
              <a:ext uri="{FF2B5EF4-FFF2-40B4-BE49-F238E27FC236}">
                <a16:creationId xmlns:a16="http://schemas.microsoft.com/office/drawing/2014/main" xmlns="" id="{9647A959-484F-03E0-A6A8-10552DA20084}"/>
              </a:ext>
            </a:extLst>
          </p:cNvPr>
          <p:cNvSpPr/>
          <p:nvPr/>
        </p:nvSpPr>
        <p:spPr>
          <a:xfrm>
            <a:off x="9723120" y="375666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Optimize delivery time</a:t>
            </a:r>
          </a:p>
          <a:p>
            <a:pPr marL="285750" indent="-285750">
              <a:buFont typeface="Arial" panose="020B0604020202020204" pitchFamily="34" charset="0"/>
              <a:buChar char="•"/>
            </a:pPr>
            <a:r>
              <a:rPr lang="en-IN" sz="1400" b="1" dirty="0">
                <a:solidFill>
                  <a:schemeClr val="tx1"/>
                </a:solidFill>
              </a:rPr>
              <a:t>Transparent communication with vendors and delivery agents</a:t>
            </a:r>
          </a:p>
          <a:p>
            <a:pPr algn="ctr"/>
            <a:endParaRPr lang="en-IN" dirty="0"/>
          </a:p>
        </p:txBody>
      </p:sp>
      <p:sp>
        <p:nvSpPr>
          <p:cNvPr id="15" name="Rectangle: Rounded Corners 14">
            <a:extLst>
              <a:ext uri="{FF2B5EF4-FFF2-40B4-BE49-F238E27FC236}">
                <a16:creationId xmlns:a16="http://schemas.microsoft.com/office/drawing/2014/main" xmlns="" id="{6E46B3A8-837D-C3B5-E673-00A6F7943E1C}"/>
              </a:ext>
            </a:extLst>
          </p:cNvPr>
          <p:cNvSpPr/>
          <p:nvPr/>
        </p:nvSpPr>
        <p:spPr>
          <a:xfrm>
            <a:off x="9743440" y="5290820"/>
            <a:ext cx="2387600" cy="12293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endParaRPr lang="en-IN" sz="1400" b="1" dirty="0">
              <a:solidFill>
                <a:schemeClr val="tx1"/>
              </a:solidFill>
            </a:endParaRPr>
          </a:p>
          <a:p>
            <a:pPr marL="285750" indent="-285750">
              <a:buFont typeface="Arial" panose="020B0604020202020204" pitchFamily="34" charset="0"/>
              <a:buChar char="•"/>
            </a:pPr>
            <a:r>
              <a:rPr lang="en-IN" sz="1400" b="1" dirty="0">
                <a:solidFill>
                  <a:schemeClr val="tx1"/>
                </a:solidFill>
              </a:rPr>
              <a:t>Real time notifications &amp; alert before delivery </a:t>
            </a:r>
          </a:p>
          <a:p>
            <a:pPr marL="285750" indent="-285750">
              <a:buFont typeface="Arial" panose="020B0604020202020204" pitchFamily="34" charset="0"/>
              <a:buChar char="•"/>
            </a:pPr>
            <a:r>
              <a:rPr lang="en-IN" sz="1400" b="1" dirty="0">
                <a:solidFill>
                  <a:schemeClr val="tx1"/>
                </a:solidFill>
              </a:rPr>
              <a:t>Enable users to reschedule </a:t>
            </a:r>
          </a:p>
          <a:p>
            <a:pPr algn="ctr"/>
            <a:endParaRPr lang="en-IN" dirty="0"/>
          </a:p>
        </p:txBody>
      </p:sp>
      <p:sp>
        <p:nvSpPr>
          <p:cNvPr id="16" name="Arrow: Bent 15">
            <a:extLst>
              <a:ext uri="{FF2B5EF4-FFF2-40B4-BE49-F238E27FC236}">
                <a16:creationId xmlns:a16="http://schemas.microsoft.com/office/drawing/2014/main" xmlns="" id="{CD277CB5-AEA5-8D64-AF13-A02DA8F32E70}"/>
              </a:ext>
            </a:extLst>
          </p:cNvPr>
          <p:cNvSpPr/>
          <p:nvPr/>
        </p:nvSpPr>
        <p:spPr>
          <a:xfrm>
            <a:off x="9255760" y="1320800"/>
            <a:ext cx="487680" cy="252730"/>
          </a:xfrm>
          <a:prstGeom prst="ben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7" name="Arrow: Bent 16">
            <a:extLst>
              <a:ext uri="{FF2B5EF4-FFF2-40B4-BE49-F238E27FC236}">
                <a16:creationId xmlns:a16="http://schemas.microsoft.com/office/drawing/2014/main" xmlns="" id="{A1D0CB7F-D257-9760-89A2-865142D6D9C2}"/>
              </a:ext>
            </a:extLst>
          </p:cNvPr>
          <p:cNvSpPr/>
          <p:nvPr/>
        </p:nvSpPr>
        <p:spPr>
          <a:xfrm>
            <a:off x="9210040" y="2641600"/>
            <a:ext cx="487680" cy="252730"/>
          </a:xfrm>
          <a:prstGeom prst="ben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8" name="Arrow: Bent 17">
            <a:extLst>
              <a:ext uri="{FF2B5EF4-FFF2-40B4-BE49-F238E27FC236}">
                <a16:creationId xmlns:a16="http://schemas.microsoft.com/office/drawing/2014/main" xmlns="" id="{347F8983-61CF-FB8F-A5F3-DE810E12CBD7}"/>
              </a:ext>
            </a:extLst>
          </p:cNvPr>
          <p:cNvSpPr/>
          <p:nvPr/>
        </p:nvSpPr>
        <p:spPr>
          <a:xfrm>
            <a:off x="9194800" y="4166235"/>
            <a:ext cx="487680" cy="252730"/>
          </a:xfrm>
          <a:prstGeom prst="ben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9" name="Arrow: Bent 18">
            <a:extLst>
              <a:ext uri="{FF2B5EF4-FFF2-40B4-BE49-F238E27FC236}">
                <a16:creationId xmlns:a16="http://schemas.microsoft.com/office/drawing/2014/main" xmlns="" id="{E3A28A53-0E45-08C2-17AE-B3C9FAD7EFB4}"/>
              </a:ext>
            </a:extLst>
          </p:cNvPr>
          <p:cNvSpPr/>
          <p:nvPr/>
        </p:nvSpPr>
        <p:spPr>
          <a:xfrm>
            <a:off x="9194800" y="5779135"/>
            <a:ext cx="487680" cy="252730"/>
          </a:xfrm>
          <a:prstGeom prst="ben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3195800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2E4C3D-852A-BA7B-B19A-C9CE02503AD2}"/>
              </a:ext>
            </a:extLst>
          </p:cNvPr>
          <p:cNvSpPr>
            <a:spLocks noGrp="1"/>
          </p:cNvSpPr>
          <p:nvPr>
            <p:ph type="title"/>
          </p:nvPr>
        </p:nvSpPr>
        <p:spPr>
          <a:xfrm>
            <a:off x="7726680" y="6684645"/>
            <a:ext cx="10515600" cy="1325563"/>
          </a:xfrm>
        </p:spPr>
        <p:txBody>
          <a:bodyPr/>
          <a:lstStyle/>
          <a:p>
            <a:endParaRPr lang="en-IN" dirty="0"/>
          </a:p>
        </p:txBody>
      </p:sp>
      <p:sp>
        <p:nvSpPr>
          <p:cNvPr id="3" name="Content Placeholder 2">
            <a:extLst>
              <a:ext uri="{FF2B5EF4-FFF2-40B4-BE49-F238E27FC236}">
                <a16:creationId xmlns:a16="http://schemas.microsoft.com/office/drawing/2014/main" xmlns="" id="{F360B361-F231-609B-10AF-C684DE77517B}"/>
              </a:ext>
            </a:extLst>
          </p:cNvPr>
          <p:cNvSpPr>
            <a:spLocks noGrp="1"/>
          </p:cNvSpPr>
          <p:nvPr>
            <p:ph idx="1"/>
          </p:nvPr>
        </p:nvSpPr>
        <p:spPr>
          <a:xfrm>
            <a:off x="1676400" y="6946265"/>
            <a:ext cx="10515600" cy="4351338"/>
          </a:xfrm>
        </p:spPr>
        <p:txBody>
          <a:bodyPr/>
          <a:lstStyle/>
          <a:p>
            <a:pPr marL="0" indent="0">
              <a:buNone/>
            </a:pPr>
            <a:endParaRPr lang="en-IN" dirty="0"/>
          </a:p>
        </p:txBody>
      </p:sp>
      <p:sp>
        <p:nvSpPr>
          <p:cNvPr id="4" name="Rectangle: Rounded Corners 3">
            <a:extLst>
              <a:ext uri="{FF2B5EF4-FFF2-40B4-BE49-F238E27FC236}">
                <a16:creationId xmlns:a16="http://schemas.microsoft.com/office/drawing/2014/main" xmlns="" id="{7184FD19-6ED1-A39A-31CA-2940A64A02E0}"/>
              </a:ext>
            </a:extLst>
          </p:cNvPr>
          <p:cNvSpPr/>
          <p:nvPr/>
        </p:nvSpPr>
        <p:spPr>
          <a:xfrm>
            <a:off x="71120" y="132080"/>
            <a:ext cx="2926080" cy="54864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2400" b="1" dirty="0">
                <a:solidFill>
                  <a:schemeClr val="tx1"/>
                </a:solidFill>
                <a:latin typeface="Arial Black" panose="020B0A04020102020204" pitchFamily="34" charset="0"/>
              </a:rPr>
              <a:t>SUMMARY </a:t>
            </a:r>
          </a:p>
        </p:txBody>
      </p:sp>
      <p:sp>
        <p:nvSpPr>
          <p:cNvPr id="5" name="Rectangle: Rounded Corners 4">
            <a:extLst>
              <a:ext uri="{FF2B5EF4-FFF2-40B4-BE49-F238E27FC236}">
                <a16:creationId xmlns:a16="http://schemas.microsoft.com/office/drawing/2014/main" xmlns="" id="{C682DAF3-F274-9C68-280E-F870AD70FFA0}"/>
              </a:ext>
            </a:extLst>
          </p:cNvPr>
          <p:cNvSpPr/>
          <p:nvPr/>
        </p:nvSpPr>
        <p:spPr>
          <a:xfrm>
            <a:off x="71120" y="995680"/>
            <a:ext cx="10891520" cy="548640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xmlns="" id="{C277C46F-8EB5-4459-274F-2956E4ED39C7}"/>
              </a:ext>
            </a:extLst>
          </p:cNvPr>
          <p:cNvSpPr/>
          <p:nvPr/>
        </p:nvSpPr>
        <p:spPr>
          <a:xfrm>
            <a:off x="599440" y="1706880"/>
            <a:ext cx="9763760" cy="423672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r>
              <a:rPr lang="en-IN" dirty="0"/>
              <a:t>Providing discounts on ordering even on flights</a:t>
            </a:r>
          </a:p>
          <a:p>
            <a:pPr marL="285750" indent="-285750">
              <a:buFont typeface="Arial" panose="020B0604020202020204" pitchFamily="34" charset="0"/>
              <a:buChar char="•"/>
            </a:pPr>
            <a:r>
              <a:rPr lang="en-IN" dirty="0"/>
              <a:t>Providing a premium membership offer to all people allowing them to claim coupons after completing the flight</a:t>
            </a:r>
          </a:p>
          <a:p>
            <a:pPr marL="285750" indent="-285750">
              <a:buFont typeface="Arial" panose="020B0604020202020204" pitchFamily="34" charset="0"/>
              <a:buChar char="•"/>
            </a:pPr>
            <a:r>
              <a:rPr lang="en-IN" dirty="0"/>
              <a:t>Authenticating the vendors providing foods as per standard</a:t>
            </a:r>
          </a:p>
          <a:p>
            <a:pPr marL="285750" indent="-285750">
              <a:buFont typeface="Arial" panose="020B0604020202020204" pitchFamily="34" charset="0"/>
              <a:buChar char="•"/>
            </a:pPr>
            <a:r>
              <a:rPr lang="en-IN" dirty="0"/>
              <a:t>Making sure the availability of veg food</a:t>
            </a:r>
          </a:p>
          <a:p>
            <a:pPr marL="285750" indent="-285750">
              <a:buFont typeface="Arial" panose="020B0604020202020204" pitchFamily="34" charset="0"/>
              <a:buChar char="•"/>
            </a:pPr>
            <a:r>
              <a:rPr lang="en-IN" dirty="0"/>
              <a:t>The food which is not available should be disappeared from the menu by the vendors side </a:t>
            </a:r>
          </a:p>
          <a:p>
            <a:pPr marL="285750" indent="-285750">
              <a:buFont typeface="Arial" panose="020B0604020202020204" pitchFamily="34" charset="0"/>
              <a:buChar char="•"/>
            </a:pPr>
            <a:r>
              <a:rPr lang="en-IN" dirty="0"/>
              <a:t>Beverages should be offered at regular intervals of time and should be included within the flight charges </a:t>
            </a:r>
          </a:p>
          <a:p>
            <a:pPr marL="285750" indent="-285750">
              <a:buFont typeface="Arial" panose="020B0604020202020204" pitchFamily="34" charset="0"/>
              <a:buChar char="•"/>
            </a:pPr>
            <a:r>
              <a:rPr lang="en-IN" dirty="0"/>
              <a:t>Non alcoholic beer should be made available for the users </a:t>
            </a:r>
          </a:p>
          <a:p>
            <a:pPr marL="285750" indent="-285750">
              <a:buFont typeface="Arial" panose="020B0604020202020204" pitchFamily="34" charset="0"/>
              <a:buChar char="•"/>
            </a:pPr>
            <a:r>
              <a:rPr lang="en-IN" dirty="0"/>
              <a:t>Charges of flight should be increased slightly by 2-3% and one time food should be made available in it</a:t>
            </a:r>
          </a:p>
          <a:p>
            <a:r>
              <a:rPr lang="en-IN" dirty="0"/>
              <a:t>Made by-</a:t>
            </a:r>
          </a:p>
          <a:p>
            <a:r>
              <a:rPr lang="en-IN" dirty="0" smtClean="0"/>
              <a:t>Dheeraj </a:t>
            </a:r>
            <a:r>
              <a:rPr lang="en-IN" dirty="0" err="1" smtClean="0"/>
              <a:t>Baghel</a:t>
            </a:r>
            <a:endParaRPr lang="en-IN" dirty="0"/>
          </a:p>
          <a:p>
            <a:r>
              <a:rPr lang="en-IN" smtClean="0"/>
              <a:t>Netaji </a:t>
            </a:r>
            <a:r>
              <a:rPr lang="en-IN" dirty="0"/>
              <a:t>Subhas University </a:t>
            </a:r>
            <a:r>
              <a:rPr lang="en-IN"/>
              <a:t>of </a:t>
            </a:r>
            <a:r>
              <a:rPr lang="en-IN" smtClean="0"/>
              <a:t>Technology</a:t>
            </a:r>
            <a:endParaRPr lang="en-IN" dirty="0"/>
          </a:p>
          <a:p>
            <a:pPr algn="ctr"/>
            <a:endParaRPr lang="en-IN" dirty="0"/>
          </a:p>
        </p:txBody>
      </p:sp>
    </p:spTree>
    <p:extLst>
      <p:ext uri="{BB962C8B-B14F-4D97-AF65-F5344CB8AC3E}">
        <p14:creationId xmlns:p14="http://schemas.microsoft.com/office/powerpoint/2010/main" val="3272857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FF2072DB-8D7A-533D-3FF3-7F25DF7E560B}"/>
              </a:ext>
            </a:extLst>
          </p:cNvPr>
          <p:cNvSpPr>
            <a:spLocks noGrp="1"/>
          </p:cNvSpPr>
          <p:nvPr>
            <p:ph idx="1"/>
          </p:nvPr>
        </p:nvSpPr>
        <p:spPr>
          <a:xfrm>
            <a:off x="838200" y="1242217"/>
            <a:ext cx="10515600" cy="4934746"/>
          </a:xfrm>
        </p:spPr>
        <p:txBody>
          <a:bodyPr/>
          <a:lstStyle/>
          <a:p>
            <a:endParaRPr lang="en-IN" dirty="0"/>
          </a:p>
        </p:txBody>
      </p:sp>
      <p:sp>
        <p:nvSpPr>
          <p:cNvPr id="4" name="Rectangle: Rounded Corners 3">
            <a:extLst>
              <a:ext uri="{FF2B5EF4-FFF2-40B4-BE49-F238E27FC236}">
                <a16:creationId xmlns:a16="http://schemas.microsoft.com/office/drawing/2014/main" xmlns="" id="{247BED4E-5C12-75B1-B134-AA6EECDB8364}"/>
              </a:ext>
            </a:extLst>
          </p:cNvPr>
          <p:cNvSpPr/>
          <p:nvPr/>
        </p:nvSpPr>
        <p:spPr>
          <a:xfrm>
            <a:off x="828299" y="62930"/>
            <a:ext cx="8334375" cy="490539"/>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solidFill>
                  <a:schemeClr val="tx1"/>
                </a:solidFill>
                <a:latin typeface="Arial Black" panose="020B0A04020102020204" pitchFamily="34" charset="0"/>
              </a:rPr>
              <a:t>F &amp; b satisfaction calculation and business model </a:t>
            </a:r>
          </a:p>
        </p:txBody>
      </p:sp>
      <p:sp>
        <p:nvSpPr>
          <p:cNvPr id="5" name="Rectangle: Rounded Corners 4">
            <a:extLst>
              <a:ext uri="{FF2B5EF4-FFF2-40B4-BE49-F238E27FC236}">
                <a16:creationId xmlns:a16="http://schemas.microsoft.com/office/drawing/2014/main" xmlns="" id="{AD7C08A7-3AAF-DF2B-6E70-B01A2E7FDC9D}"/>
              </a:ext>
            </a:extLst>
          </p:cNvPr>
          <p:cNvSpPr/>
          <p:nvPr/>
        </p:nvSpPr>
        <p:spPr>
          <a:xfrm>
            <a:off x="132478" y="651015"/>
            <a:ext cx="5071172" cy="149492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1600" dirty="0">
                <a:latin typeface="Arial Black" panose="020B0A04020102020204" pitchFamily="34" charset="0"/>
              </a:rPr>
              <a:t>Inflight Satisfaction score:</a:t>
            </a:r>
          </a:p>
          <a:p>
            <a:pPr algn="ctr"/>
            <a:r>
              <a:rPr lang="en-US" sz="1400" b="1" i="0" dirty="0">
                <a:solidFill>
                  <a:srgbClr val="46535E"/>
                </a:solidFill>
                <a:effectLst/>
                <a:latin typeface="proxima-nova"/>
              </a:rPr>
              <a:t>% Inflight Satisfaction</a:t>
            </a:r>
            <a:r>
              <a:rPr lang="en-US" sz="1400" b="0" i="0" dirty="0">
                <a:solidFill>
                  <a:srgbClr val="46535E"/>
                </a:solidFill>
                <a:effectLst/>
                <a:latin typeface="proxima-nova"/>
              </a:rPr>
              <a:t> = Satisfied Sample/Total Sample*100</a:t>
            </a:r>
          </a:p>
          <a:p>
            <a:pPr algn="ctr"/>
            <a:r>
              <a:rPr lang="en-US" sz="1400" dirty="0">
                <a:solidFill>
                  <a:srgbClr val="46535E"/>
                </a:solidFill>
                <a:latin typeface="proxima-nova"/>
              </a:rPr>
              <a:t>=(12610/47074)*100=26.78%</a:t>
            </a:r>
            <a:endParaRPr lang="en-IN" sz="1400" dirty="0"/>
          </a:p>
          <a:p>
            <a:pPr algn="ctr"/>
            <a:endParaRPr lang="en-IN" dirty="0"/>
          </a:p>
        </p:txBody>
      </p:sp>
      <p:sp>
        <p:nvSpPr>
          <p:cNvPr id="7" name="Rectangle: Rounded Corners 6">
            <a:extLst>
              <a:ext uri="{FF2B5EF4-FFF2-40B4-BE49-F238E27FC236}">
                <a16:creationId xmlns:a16="http://schemas.microsoft.com/office/drawing/2014/main" xmlns="" id="{11FB9C5B-73A0-0FF8-5A55-B6277D6AFFDC}"/>
              </a:ext>
            </a:extLst>
          </p:cNvPr>
          <p:cNvSpPr/>
          <p:nvPr/>
        </p:nvSpPr>
        <p:spPr>
          <a:xfrm>
            <a:off x="132079" y="2243485"/>
            <a:ext cx="5071171" cy="220735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1600" dirty="0">
                <a:latin typeface="Arial Black" panose="020B0A04020102020204" pitchFamily="34" charset="0"/>
              </a:rPr>
              <a:t>How united airlines aligns with the f &amp; b satisfaction</a:t>
            </a:r>
          </a:p>
          <a:p>
            <a:pPr marL="285750" indent="-285750">
              <a:buFont typeface="Arial" panose="020B0604020202020204" pitchFamily="34" charset="0"/>
              <a:buChar char="•"/>
            </a:pPr>
            <a:r>
              <a:rPr lang="en-IN" sz="1400" dirty="0">
                <a:latin typeface="+mj-lt"/>
              </a:rPr>
              <a:t>Provides convenient and reliable solution for high quality and healthy food options.</a:t>
            </a:r>
          </a:p>
          <a:p>
            <a:pPr marL="285750" indent="-285750">
              <a:buFont typeface="Arial" panose="020B0604020202020204" pitchFamily="34" charset="0"/>
              <a:buChar char="•"/>
            </a:pPr>
            <a:r>
              <a:rPr lang="en-IN" sz="1400" dirty="0">
                <a:latin typeface="+mj-lt"/>
              </a:rPr>
              <a:t>Customers can prebook their meal even at small hauls</a:t>
            </a:r>
          </a:p>
          <a:p>
            <a:pPr marL="285750" indent="-285750">
              <a:buFont typeface="Arial" panose="020B0604020202020204" pitchFamily="34" charset="0"/>
              <a:buChar char="•"/>
            </a:pPr>
            <a:r>
              <a:rPr lang="en-IN" sz="1400" dirty="0">
                <a:latin typeface="+mj-lt"/>
              </a:rPr>
              <a:t>Delivery should be faster </a:t>
            </a:r>
          </a:p>
          <a:p>
            <a:pPr marL="285750" indent="-285750">
              <a:buFont typeface="Arial" panose="020B0604020202020204" pitchFamily="34" charset="0"/>
              <a:buChar char="•"/>
            </a:pPr>
            <a:r>
              <a:rPr lang="en-IN" sz="1400" dirty="0">
                <a:latin typeface="+mj-lt"/>
              </a:rPr>
              <a:t>Including the price of food within the ticket by increasing the price by 2-3% of the ticket </a:t>
            </a:r>
          </a:p>
          <a:p>
            <a:pPr marL="285750" indent="-285750">
              <a:buFont typeface="Arial" panose="020B0604020202020204" pitchFamily="34" charset="0"/>
              <a:buChar char="•"/>
            </a:pPr>
            <a:endParaRPr lang="en-IN" sz="1400" dirty="0">
              <a:latin typeface="+mj-lt"/>
            </a:endParaRPr>
          </a:p>
          <a:p>
            <a:pPr marL="285750" indent="-285750" algn="ctr">
              <a:buFont typeface="Arial" panose="020B0604020202020204" pitchFamily="34" charset="0"/>
              <a:buChar char="•"/>
            </a:pPr>
            <a:endParaRPr lang="en-IN" sz="1400" dirty="0">
              <a:latin typeface="+mj-lt"/>
            </a:endParaRPr>
          </a:p>
        </p:txBody>
      </p:sp>
      <p:sp>
        <p:nvSpPr>
          <p:cNvPr id="11" name="TextBox 10">
            <a:extLst>
              <a:ext uri="{FF2B5EF4-FFF2-40B4-BE49-F238E27FC236}">
                <a16:creationId xmlns:a16="http://schemas.microsoft.com/office/drawing/2014/main" xmlns="" id="{2092D8CC-B722-8A23-CD67-1BD880B59955}"/>
              </a:ext>
            </a:extLst>
          </p:cNvPr>
          <p:cNvSpPr txBox="1"/>
          <p:nvPr/>
        </p:nvSpPr>
        <p:spPr>
          <a:xfrm>
            <a:off x="9162674" y="223094"/>
            <a:ext cx="5357091" cy="369332"/>
          </a:xfrm>
          <a:prstGeom prst="rect">
            <a:avLst/>
          </a:prstGeom>
          <a:noFill/>
        </p:spPr>
        <p:txBody>
          <a:bodyPr wrap="square" rtlCol="0">
            <a:spAutoFit/>
          </a:bodyPr>
          <a:lstStyle/>
          <a:p>
            <a:r>
              <a:rPr lang="en-IN" dirty="0"/>
              <a:t>Understanding the model</a:t>
            </a:r>
          </a:p>
        </p:txBody>
      </p:sp>
      <p:sp>
        <p:nvSpPr>
          <p:cNvPr id="14" name="Rectangle: Rounded Corners 13">
            <a:extLst>
              <a:ext uri="{FF2B5EF4-FFF2-40B4-BE49-F238E27FC236}">
                <a16:creationId xmlns:a16="http://schemas.microsoft.com/office/drawing/2014/main" xmlns="" id="{DDC02BDF-87DC-3EB5-83EB-60673CDAE4AB}"/>
              </a:ext>
            </a:extLst>
          </p:cNvPr>
          <p:cNvSpPr/>
          <p:nvPr/>
        </p:nvSpPr>
        <p:spPr>
          <a:xfrm>
            <a:off x="5334466" y="651015"/>
            <a:ext cx="6767484" cy="621369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xmlns="" id="{B7DE9447-48B5-5DAF-1CB2-45CF26F029C8}"/>
              </a:ext>
            </a:extLst>
          </p:cNvPr>
          <p:cNvSpPr/>
          <p:nvPr/>
        </p:nvSpPr>
        <p:spPr>
          <a:xfrm>
            <a:off x="5717303" y="1178740"/>
            <a:ext cx="2888215" cy="1147219"/>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sz="1400" dirty="0">
                <a:latin typeface="Arial Black" panose="020B0A04020102020204" pitchFamily="34" charset="0"/>
              </a:rPr>
              <a:t>Customer segment</a:t>
            </a:r>
          </a:p>
          <a:p>
            <a:pPr marL="285750" indent="-285750">
              <a:buFont typeface="Arial" panose="020B0604020202020204" pitchFamily="34" charset="0"/>
              <a:buChar char="•"/>
            </a:pPr>
            <a:r>
              <a:rPr lang="en-IN" sz="1100" dirty="0"/>
              <a:t>Users who want to get their favourite food at airport</a:t>
            </a:r>
          </a:p>
          <a:p>
            <a:pPr marL="285750" indent="-285750">
              <a:buFont typeface="Arial" panose="020B0604020202020204" pitchFamily="34" charset="0"/>
              <a:buChar char="•"/>
            </a:pPr>
            <a:r>
              <a:rPr lang="en-IN" sz="1100" dirty="0"/>
              <a:t>Users who are diet conscious can get healthy food deliver at airports</a:t>
            </a:r>
          </a:p>
          <a:p>
            <a:pPr algn="ctr"/>
            <a:endParaRPr lang="en-IN" sz="1400" dirty="0"/>
          </a:p>
        </p:txBody>
      </p:sp>
      <p:sp>
        <p:nvSpPr>
          <p:cNvPr id="16" name="Rectangle: Rounded Corners 15">
            <a:extLst>
              <a:ext uri="{FF2B5EF4-FFF2-40B4-BE49-F238E27FC236}">
                <a16:creationId xmlns:a16="http://schemas.microsoft.com/office/drawing/2014/main" xmlns="" id="{9DC6A7A9-0A91-30CB-4288-76E6B245990C}"/>
              </a:ext>
            </a:extLst>
          </p:cNvPr>
          <p:cNvSpPr/>
          <p:nvPr/>
        </p:nvSpPr>
        <p:spPr>
          <a:xfrm>
            <a:off x="8694304" y="1203260"/>
            <a:ext cx="2969495" cy="109665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r>
              <a:rPr lang="en-IN" sz="1400" dirty="0">
                <a:latin typeface="Arial Black" panose="020B0A04020102020204" pitchFamily="34" charset="0"/>
              </a:rPr>
              <a:t>Value proposition</a:t>
            </a:r>
          </a:p>
          <a:p>
            <a:pPr marL="285750" indent="-285750">
              <a:buFont typeface="Arial" panose="020B0604020202020204" pitchFamily="34" charset="0"/>
              <a:buChar char="•"/>
            </a:pPr>
            <a:r>
              <a:rPr lang="en-IN" sz="1100" dirty="0"/>
              <a:t>ALTERING MEALS ACCORDING TO CUSTOMER SPECIFICATIONS</a:t>
            </a:r>
          </a:p>
          <a:p>
            <a:pPr marL="285750" indent="-285750">
              <a:buFont typeface="Arial" panose="020B0604020202020204" pitchFamily="34" charset="0"/>
              <a:buChar char="•"/>
            </a:pPr>
            <a:r>
              <a:rPr lang="en-IN" sz="1100" dirty="0"/>
              <a:t>BEST INFLIGHT MEAL SERVICES AT UMATCHED QUALITY </a:t>
            </a:r>
          </a:p>
          <a:p>
            <a:endParaRPr lang="en-IN" sz="1100" dirty="0"/>
          </a:p>
          <a:p>
            <a:pPr algn="ctr"/>
            <a:endParaRPr lang="en-IN" sz="1400" dirty="0"/>
          </a:p>
        </p:txBody>
      </p:sp>
      <p:sp>
        <p:nvSpPr>
          <p:cNvPr id="17" name="Rectangle: Rounded Corners 16">
            <a:extLst>
              <a:ext uri="{FF2B5EF4-FFF2-40B4-BE49-F238E27FC236}">
                <a16:creationId xmlns:a16="http://schemas.microsoft.com/office/drawing/2014/main" xmlns="" id="{5A0A0786-4D0E-773C-3582-B058889744B2}"/>
              </a:ext>
            </a:extLst>
          </p:cNvPr>
          <p:cNvSpPr/>
          <p:nvPr/>
        </p:nvSpPr>
        <p:spPr>
          <a:xfrm>
            <a:off x="5700100" y="2589949"/>
            <a:ext cx="2922622" cy="108402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r>
              <a:rPr lang="en-IN" sz="1400" dirty="0">
                <a:latin typeface="Arial Black" panose="020B0A04020102020204" pitchFamily="34" charset="0"/>
              </a:rPr>
              <a:t>Cost structure</a:t>
            </a:r>
          </a:p>
          <a:p>
            <a:pPr marL="285750" indent="-285750">
              <a:buFont typeface="Arial" panose="020B0604020202020204" pitchFamily="34" charset="0"/>
              <a:buChar char="•"/>
            </a:pPr>
            <a:r>
              <a:rPr lang="en-IN" sz="1100" dirty="0"/>
              <a:t>Including the price of food within the flight tickets to make it look cheap</a:t>
            </a:r>
          </a:p>
          <a:p>
            <a:pPr marL="285750" indent="-285750">
              <a:buFont typeface="Arial" panose="020B0604020202020204" pitchFamily="34" charset="0"/>
              <a:buChar char="•"/>
            </a:pPr>
            <a:r>
              <a:rPr lang="en-IN" sz="1100" dirty="0"/>
              <a:t>For example: a flight ticket of $200 can be increased to $210 along with food offering</a:t>
            </a:r>
          </a:p>
          <a:p>
            <a:pPr algn="ctr"/>
            <a:endParaRPr lang="en-IN" sz="1400" dirty="0"/>
          </a:p>
        </p:txBody>
      </p:sp>
      <p:sp>
        <p:nvSpPr>
          <p:cNvPr id="18" name="Rectangle: Rounded Corners 17">
            <a:extLst>
              <a:ext uri="{FF2B5EF4-FFF2-40B4-BE49-F238E27FC236}">
                <a16:creationId xmlns:a16="http://schemas.microsoft.com/office/drawing/2014/main" xmlns="" id="{D4857ED9-D124-BA4A-D0A4-E0FDC98B897A}"/>
              </a:ext>
            </a:extLst>
          </p:cNvPr>
          <p:cNvSpPr/>
          <p:nvPr/>
        </p:nvSpPr>
        <p:spPr>
          <a:xfrm>
            <a:off x="8694304" y="2615735"/>
            <a:ext cx="2945473" cy="108754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Revenue streams</a:t>
            </a:r>
          </a:p>
          <a:p>
            <a:pPr marL="285750" indent="-285750">
              <a:buFont typeface="Arial" panose="020B0604020202020204" pitchFamily="34" charset="0"/>
              <a:buChar char="•"/>
            </a:pPr>
            <a:r>
              <a:rPr lang="en-IN" sz="1100" dirty="0"/>
              <a:t>Commissions and affiliate income</a:t>
            </a:r>
          </a:p>
          <a:p>
            <a:pPr marL="285750" indent="-285750">
              <a:buFont typeface="Arial" panose="020B0604020202020204" pitchFamily="34" charset="0"/>
              <a:buChar char="•"/>
            </a:pPr>
            <a:r>
              <a:rPr lang="en-IN" sz="1100" dirty="0"/>
              <a:t>Including advertisements on app to increase revenue generation </a:t>
            </a:r>
          </a:p>
          <a:p>
            <a:pPr algn="ctr"/>
            <a:endParaRPr lang="en-IN" sz="1400" dirty="0"/>
          </a:p>
          <a:p>
            <a:pPr algn="ctr"/>
            <a:endParaRPr lang="en-IN" sz="1400" dirty="0"/>
          </a:p>
        </p:txBody>
      </p:sp>
      <p:sp>
        <p:nvSpPr>
          <p:cNvPr id="23" name="Rectangle: Rounded Corners 22">
            <a:extLst>
              <a:ext uri="{FF2B5EF4-FFF2-40B4-BE49-F238E27FC236}">
                <a16:creationId xmlns:a16="http://schemas.microsoft.com/office/drawing/2014/main" xmlns="" id="{32759741-8992-6137-5697-570CFF1CCB7B}"/>
              </a:ext>
            </a:extLst>
          </p:cNvPr>
          <p:cNvSpPr/>
          <p:nvPr/>
        </p:nvSpPr>
        <p:spPr>
          <a:xfrm>
            <a:off x="5724004" y="3925886"/>
            <a:ext cx="2922622" cy="95335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Key partners </a:t>
            </a:r>
          </a:p>
          <a:p>
            <a:pPr marL="285750" indent="-285750">
              <a:buFont typeface="Arial" panose="020B0604020202020204" pitchFamily="34" charset="0"/>
              <a:buChar char="•"/>
            </a:pPr>
            <a:r>
              <a:rPr lang="en-IN" sz="1100" b="0" i="0" dirty="0">
                <a:solidFill>
                  <a:schemeClr val="tx1"/>
                </a:solidFill>
                <a:effectLst/>
                <a:latin typeface="proxima-nova"/>
              </a:rPr>
              <a:t>global &amp; regional vendors</a:t>
            </a:r>
          </a:p>
          <a:p>
            <a:endParaRPr lang="en-IN" sz="1100" dirty="0"/>
          </a:p>
          <a:p>
            <a:pPr algn="ctr"/>
            <a:endParaRPr lang="en-IN" sz="1400" dirty="0"/>
          </a:p>
          <a:p>
            <a:pPr algn="ctr"/>
            <a:endParaRPr lang="en-IN" sz="1400" dirty="0"/>
          </a:p>
        </p:txBody>
      </p:sp>
      <p:sp>
        <p:nvSpPr>
          <p:cNvPr id="24" name="Rectangle: Rounded Corners 23">
            <a:extLst>
              <a:ext uri="{FF2B5EF4-FFF2-40B4-BE49-F238E27FC236}">
                <a16:creationId xmlns:a16="http://schemas.microsoft.com/office/drawing/2014/main" xmlns="" id="{FF219003-F25F-12D9-3D2F-4AF80D1B15DC}"/>
              </a:ext>
            </a:extLst>
          </p:cNvPr>
          <p:cNvSpPr/>
          <p:nvPr/>
        </p:nvSpPr>
        <p:spPr>
          <a:xfrm>
            <a:off x="8718208" y="3925885"/>
            <a:ext cx="2927465" cy="95335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Key resources </a:t>
            </a:r>
          </a:p>
          <a:p>
            <a:pPr marL="285750" indent="-285750">
              <a:buFont typeface="Arial" panose="020B0604020202020204" pitchFamily="34" charset="0"/>
              <a:buChar char="•"/>
            </a:pPr>
            <a:r>
              <a:rPr lang="en-IN" sz="1100" b="0" i="0" dirty="0">
                <a:solidFill>
                  <a:srgbClr val="46535E"/>
                </a:solidFill>
                <a:effectLst/>
                <a:latin typeface="proxima-nova"/>
              </a:rPr>
              <a:t> </a:t>
            </a:r>
            <a:r>
              <a:rPr lang="en-IN" sz="1100" b="0" i="0" dirty="0">
                <a:solidFill>
                  <a:schemeClr val="tx1"/>
                </a:solidFill>
                <a:effectLst/>
                <a:latin typeface="proxima-nova"/>
              </a:rPr>
              <a:t>global &amp; regional vendors</a:t>
            </a:r>
          </a:p>
          <a:p>
            <a:pPr marL="285750" indent="-285750">
              <a:buFont typeface="Arial" panose="020B0604020202020204" pitchFamily="34" charset="0"/>
              <a:buChar char="•"/>
            </a:pPr>
            <a:r>
              <a:rPr lang="en-IN" sz="1100" dirty="0"/>
              <a:t> technology</a:t>
            </a:r>
          </a:p>
          <a:p>
            <a:pPr algn="ctr"/>
            <a:endParaRPr lang="en-IN" sz="1400" dirty="0"/>
          </a:p>
          <a:p>
            <a:pPr algn="ctr"/>
            <a:endParaRPr lang="en-IN" sz="1400" dirty="0"/>
          </a:p>
        </p:txBody>
      </p:sp>
      <p:sp>
        <p:nvSpPr>
          <p:cNvPr id="25" name="Rectangle: Rounded Corners 24">
            <a:extLst>
              <a:ext uri="{FF2B5EF4-FFF2-40B4-BE49-F238E27FC236}">
                <a16:creationId xmlns:a16="http://schemas.microsoft.com/office/drawing/2014/main" xmlns="" id="{114F19CF-F192-E28E-9948-2908289616DC}"/>
              </a:ext>
            </a:extLst>
          </p:cNvPr>
          <p:cNvSpPr/>
          <p:nvPr/>
        </p:nvSpPr>
        <p:spPr>
          <a:xfrm>
            <a:off x="5717765" y="5085186"/>
            <a:ext cx="2887292" cy="109974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Customer relationships</a:t>
            </a:r>
          </a:p>
          <a:p>
            <a:pPr marL="285750" indent="-285750">
              <a:buFont typeface="Arial" panose="020B0604020202020204" pitchFamily="34" charset="0"/>
              <a:buChar char="•"/>
            </a:pPr>
            <a:r>
              <a:rPr lang="en-IN" sz="1100" dirty="0"/>
              <a:t>Social media pages  customer chat support   Feedback systems</a:t>
            </a:r>
          </a:p>
          <a:p>
            <a:pPr algn="ctr"/>
            <a:endParaRPr lang="en-IN" sz="1400" dirty="0"/>
          </a:p>
          <a:p>
            <a:pPr algn="ctr"/>
            <a:endParaRPr lang="en-IN" sz="1400" dirty="0"/>
          </a:p>
        </p:txBody>
      </p:sp>
      <p:sp>
        <p:nvSpPr>
          <p:cNvPr id="26" name="Rectangle: Rounded Corners 25">
            <a:extLst>
              <a:ext uri="{FF2B5EF4-FFF2-40B4-BE49-F238E27FC236}">
                <a16:creationId xmlns:a16="http://schemas.microsoft.com/office/drawing/2014/main" xmlns="" id="{1C6F07FA-6EE4-134D-F0D2-F198AE64281E}"/>
              </a:ext>
            </a:extLst>
          </p:cNvPr>
          <p:cNvSpPr/>
          <p:nvPr/>
        </p:nvSpPr>
        <p:spPr>
          <a:xfrm>
            <a:off x="8694304" y="5100324"/>
            <a:ext cx="2887292" cy="109974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sz="1400" dirty="0">
              <a:latin typeface="Arial Black" panose="020B0A04020102020204" pitchFamily="34" charset="0"/>
            </a:endParaRPr>
          </a:p>
          <a:p>
            <a:pPr algn="ctr"/>
            <a:endParaRPr lang="en-IN" sz="1400" dirty="0">
              <a:latin typeface="Arial Black" panose="020B0A04020102020204" pitchFamily="34" charset="0"/>
            </a:endParaRPr>
          </a:p>
          <a:p>
            <a:pPr algn="ctr"/>
            <a:r>
              <a:rPr lang="en-IN" sz="1400" dirty="0">
                <a:latin typeface="Arial Black" panose="020B0A04020102020204" pitchFamily="34" charset="0"/>
              </a:rPr>
              <a:t>channels</a:t>
            </a:r>
          </a:p>
          <a:p>
            <a:pPr marL="285750" indent="-285750">
              <a:buFont typeface="Arial" panose="020B0604020202020204" pitchFamily="34" charset="0"/>
              <a:buChar char="•"/>
            </a:pPr>
            <a:r>
              <a:rPr lang="en-IN" sz="1100" dirty="0"/>
              <a:t>Mobile application</a:t>
            </a:r>
          </a:p>
          <a:p>
            <a:pPr marL="285750" indent="-285750">
              <a:buFont typeface="Arial" panose="020B0604020202020204" pitchFamily="34" charset="0"/>
              <a:buChar char="•"/>
            </a:pPr>
            <a:r>
              <a:rPr lang="en-IN" sz="1100" dirty="0"/>
              <a:t>Digital marketing</a:t>
            </a:r>
          </a:p>
          <a:p>
            <a:pPr marL="285750" indent="-285750">
              <a:buFont typeface="Arial" panose="020B0604020202020204" pitchFamily="34" charset="0"/>
              <a:buChar char="•"/>
            </a:pPr>
            <a:r>
              <a:rPr lang="en-IN" sz="1100" dirty="0"/>
              <a:t>Advertisements </a:t>
            </a:r>
          </a:p>
          <a:p>
            <a:pPr algn="ctr"/>
            <a:endParaRPr lang="en-IN" sz="1400" dirty="0"/>
          </a:p>
          <a:p>
            <a:pPr algn="ctr"/>
            <a:endParaRPr lang="en-IN" sz="1400" dirty="0"/>
          </a:p>
        </p:txBody>
      </p:sp>
      <p:pic>
        <p:nvPicPr>
          <p:cNvPr id="28" name="Picture 27">
            <a:extLst>
              <a:ext uri="{FF2B5EF4-FFF2-40B4-BE49-F238E27FC236}">
                <a16:creationId xmlns:a16="http://schemas.microsoft.com/office/drawing/2014/main" xmlns="" id="{4D47C4A3-2AFC-D28F-C742-8D517B56CA17}"/>
              </a:ext>
            </a:extLst>
          </p:cNvPr>
          <p:cNvPicPr>
            <a:picLocks noChangeAspect="1"/>
          </p:cNvPicPr>
          <p:nvPr/>
        </p:nvPicPr>
        <p:blipFill>
          <a:blip r:embed="rId2"/>
          <a:stretch>
            <a:fillRect/>
          </a:stretch>
        </p:blipFill>
        <p:spPr>
          <a:xfrm>
            <a:off x="254000" y="4450840"/>
            <a:ext cx="4949189" cy="2407159"/>
          </a:xfrm>
          <a:prstGeom prst="rect">
            <a:avLst/>
          </a:prstGeom>
        </p:spPr>
      </p:pic>
    </p:spTree>
    <p:extLst>
      <p:ext uri="{BB962C8B-B14F-4D97-AF65-F5344CB8AC3E}">
        <p14:creationId xmlns:p14="http://schemas.microsoft.com/office/powerpoint/2010/main" val="607895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156FDA6-4473-FAF7-1E92-D474F88B228C}"/>
              </a:ext>
            </a:extLst>
          </p:cNvPr>
          <p:cNvSpPr>
            <a:spLocks noGrp="1"/>
          </p:cNvSpPr>
          <p:nvPr>
            <p:ph idx="1"/>
          </p:nvPr>
        </p:nvSpPr>
        <p:spPr/>
        <p:txBody>
          <a:bodyPr/>
          <a:lstStyle/>
          <a:p>
            <a:endParaRPr lang="en-IN" dirty="0"/>
          </a:p>
        </p:txBody>
      </p:sp>
      <p:sp>
        <p:nvSpPr>
          <p:cNvPr id="4" name="Rectangle: Rounded Corners 3">
            <a:extLst>
              <a:ext uri="{FF2B5EF4-FFF2-40B4-BE49-F238E27FC236}">
                <a16:creationId xmlns:a16="http://schemas.microsoft.com/office/drawing/2014/main" xmlns="" id="{13898411-52E8-89EC-BE54-62F8BB0E1BD9}"/>
              </a:ext>
            </a:extLst>
          </p:cNvPr>
          <p:cNvSpPr/>
          <p:nvPr/>
        </p:nvSpPr>
        <p:spPr>
          <a:xfrm>
            <a:off x="1168400" y="250824"/>
            <a:ext cx="9692640" cy="5283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atin typeface="Arial Black" panose="020B0A04020102020204" pitchFamily="34" charset="0"/>
              </a:rPr>
              <a:t>USER RESEARCH AND NEEDS OF THE TARGET USER SEGMENT </a:t>
            </a:r>
          </a:p>
        </p:txBody>
      </p:sp>
      <p:sp>
        <p:nvSpPr>
          <p:cNvPr id="5" name="Rectangle: Rounded Corners 4">
            <a:extLst>
              <a:ext uri="{FF2B5EF4-FFF2-40B4-BE49-F238E27FC236}">
                <a16:creationId xmlns:a16="http://schemas.microsoft.com/office/drawing/2014/main" xmlns="" id="{1EF87B64-AA14-FCF5-B46A-DAF0D5ACCA17}"/>
              </a:ext>
            </a:extLst>
          </p:cNvPr>
          <p:cNvSpPr/>
          <p:nvPr/>
        </p:nvSpPr>
        <p:spPr>
          <a:xfrm>
            <a:off x="101600" y="1033776"/>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r>
              <a:rPr lang="en-US" sz="1600" b="1" dirty="0">
                <a:solidFill>
                  <a:srgbClr val="000000"/>
                </a:solidFill>
                <a:latin typeface="Calibri" panose="020F0502020204030204" pitchFamily="34" charset="0"/>
              </a:rPr>
              <a:t>Satisfaction : not satisfied </a:t>
            </a:r>
          </a:p>
          <a:p>
            <a:pPr algn="ctr"/>
            <a:r>
              <a:rPr lang="en-US" sz="1600" b="1" dirty="0">
                <a:solidFill>
                  <a:srgbClr val="000000"/>
                </a:solidFill>
                <a:latin typeface="Calibri" panose="020F0502020204030204" pitchFamily="34" charset="0"/>
              </a:rPr>
              <a:t>Question</a:t>
            </a:r>
            <a:r>
              <a:rPr lang="en-US" sz="1600" dirty="0">
                <a:solidFill>
                  <a:srgbClr val="000000"/>
                </a:solidFill>
              </a:rPr>
              <a:t>: </a:t>
            </a:r>
            <a:r>
              <a:rPr lang="en-US" sz="1600" b="1" i="0" u="none" strike="noStrike" dirty="0">
                <a:solidFill>
                  <a:srgbClr val="000000"/>
                </a:solidFill>
                <a:effectLst/>
              </a:rPr>
              <a:t>Is there anything you'd like to share about the food &amp; beverage served on your flight from [CITY] to [CITY]?</a:t>
            </a:r>
            <a:r>
              <a:rPr lang="en-US" sz="1600" b="1" dirty="0"/>
              <a:t> </a:t>
            </a:r>
          </a:p>
          <a:p>
            <a:pPr algn="ctr"/>
            <a:r>
              <a:rPr lang="en-US" sz="1600" b="1" dirty="0"/>
              <a:t> User1:</a:t>
            </a:r>
            <a:r>
              <a:rPr lang="en-US" sz="1600" b="0" i="0" u="none" strike="noStrike" dirty="0">
                <a:solidFill>
                  <a:srgbClr val="000000"/>
                </a:solidFill>
                <a:effectLst/>
              </a:rPr>
              <a:t>Aeroplane food sucks. But I am not sure how to fix . I suspect you are doing your best.</a:t>
            </a:r>
            <a:r>
              <a:rPr lang="en-US" sz="1600" dirty="0"/>
              <a:t> </a:t>
            </a:r>
          </a:p>
          <a:p>
            <a:pPr algn="ctr"/>
            <a:r>
              <a:rPr lang="en-US" sz="1600" b="1" dirty="0"/>
              <a:t>User2:</a:t>
            </a:r>
            <a:r>
              <a:rPr lang="en-US" sz="1400" b="0" i="0" u="none" strike="noStrike" dirty="0">
                <a:solidFill>
                  <a:srgbClr val="000000"/>
                </a:solidFill>
                <a:effectLst/>
                <a:latin typeface="Calibri" panose="020F0502020204030204" pitchFamily="34" charset="0"/>
              </a:rPr>
              <a:t>Food needs to improve big time. 10-20 years ago was much better.</a:t>
            </a:r>
            <a:r>
              <a:rPr lang="en-US" sz="1400" dirty="0"/>
              <a:t> </a:t>
            </a:r>
          </a:p>
          <a:p>
            <a:pPr algn="ctr"/>
            <a:r>
              <a:rPr lang="en-US" sz="1400" b="1" dirty="0"/>
              <a:t>   </a:t>
            </a:r>
            <a:r>
              <a:rPr lang="en-US" sz="1600" b="1" dirty="0"/>
              <a:t>User3:</a:t>
            </a:r>
            <a:r>
              <a:rPr lang="en-US" sz="1400" b="0" i="0" u="none" strike="noStrike" dirty="0">
                <a:solidFill>
                  <a:srgbClr val="000000"/>
                </a:solidFill>
                <a:effectLst/>
                <a:latin typeface="Calibri" panose="020F0502020204030204" pitchFamily="34" charset="0"/>
              </a:rPr>
              <a:t>You could do a lot better, your food is edible but just that, you are far from having the WOW factor.</a:t>
            </a:r>
          </a:p>
          <a:p>
            <a:pPr algn="ctr"/>
            <a:r>
              <a:rPr lang="en-US" sz="1600" b="1" dirty="0"/>
              <a:t>User4:</a:t>
            </a:r>
            <a:r>
              <a:rPr lang="en-US" sz="1400" b="0" i="0" u="none" strike="noStrike" dirty="0">
                <a:solidFill>
                  <a:srgbClr val="000000"/>
                </a:solidFill>
                <a:effectLst/>
                <a:latin typeface="Calibri" panose="020F0502020204030204" pitchFamily="34" charset="0"/>
              </a:rPr>
              <a:t>Beverages were only offered at the beginning of the flight and at the end. Granted, it was likely not to disturb sleeping patrons however, for a 9 hour flight, there should have been more.</a:t>
            </a:r>
            <a:r>
              <a:rPr lang="en-US" sz="1400" dirty="0"/>
              <a:t> </a:t>
            </a:r>
          </a:p>
          <a:p>
            <a:pPr algn="ctr"/>
            <a:r>
              <a:rPr lang="en-US" sz="1600" b="1" dirty="0"/>
              <a:t>User5:</a:t>
            </a:r>
            <a:r>
              <a:rPr lang="en-US" sz="1400" b="0" i="0" u="none" strike="noStrike" dirty="0">
                <a:solidFill>
                  <a:srgbClr val="000000"/>
                </a:solidFill>
                <a:effectLst/>
                <a:latin typeface="Calibri" panose="020F0502020204030204" pitchFamily="34" charset="0"/>
              </a:rPr>
              <a:t>Again the choices were limited and not all were available- for a paying customer this is always disappointing.</a:t>
            </a:r>
            <a:r>
              <a:rPr lang="en-US" sz="1400" dirty="0"/>
              <a:t> </a:t>
            </a:r>
          </a:p>
          <a:p>
            <a:pPr algn="ctr"/>
            <a:endParaRPr lang="en-US" sz="1600" dirty="0"/>
          </a:p>
          <a:p>
            <a:pPr algn="ctr"/>
            <a:endParaRPr lang="en-US" sz="1600" dirty="0"/>
          </a:p>
          <a:p>
            <a:pPr algn="ctr"/>
            <a:endParaRPr lang="en-US" sz="1600"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IN" dirty="0"/>
          </a:p>
        </p:txBody>
      </p:sp>
      <p:sp>
        <p:nvSpPr>
          <p:cNvPr id="6" name="Rectangle: Rounded Corners 5">
            <a:extLst>
              <a:ext uri="{FF2B5EF4-FFF2-40B4-BE49-F238E27FC236}">
                <a16:creationId xmlns:a16="http://schemas.microsoft.com/office/drawing/2014/main" xmlns="" id="{C9D99349-CDB1-F550-520F-B0FF63187774}"/>
              </a:ext>
            </a:extLst>
          </p:cNvPr>
          <p:cNvSpPr/>
          <p:nvPr/>
        </p:nvSpPr>
        <p:spPr>
          <a:xfrm>
            <a:off x="6187442" y="1029968"/>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xmlns="" id="{8B5DB409-92F5-7F70-CCF6-01438B28454D}"/>
              </a:ext>
            </a:extLst>
          </p:cNvPr>
          <p:cNvSpPr/>
          <p:nvPr/>
        </p:nvSpPr>
        <p:spPr>
          <a:xfrm>
            <a:off x="1828800" y="1139825"/>
            <a:ext cx="2448560" cy="2317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USERS INTERVIEW</a:t>
            </a:r>
          </a:p>
        </p:txBody>
      </p:sp>
      <p:sp>
        <p:nvSpPr>
          <p:cNvPr id="8" name="Rectangle: Rounded Corners 7">
            <a:extLst>
              <a:ext uri="{FF2B5EF4-FFF2-40B4-BE49-F238E27FC236}">
                <a16:creationId xmlns:a16="http://schemas.microsoft.com/office/drawing/2014/main" xmlns="" id="{8881E338-7E6E-08DB-D630-11A85F2A6C14}"/>
              </a:ext>
            </a:extLst>
          </p:cNvPr>
          <p:cNvSpPr/>
          <p:nvPr/>
        </p:nvSpPr>
        <p:spPr>
          <a:xfrm>
            <a:off x="533400" y="4714240"/>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tx1"/>
                </a:solidFill>
              </a:rPr>
              <a:t>Pain points</a:t>
            </a:r>
          </a:p>
          <a:p>
            <a:pPr marL="285750" indent="-285750">
              <a:buFont typeface="Arial" panose="020B0604020202020204" pitchFamily="34" charset="0"/>
              <a:buChar char="•"/>
            </a:pPr>
            <a:r>
              <a:rPr lang="en-IN" sz="1200" b="1" dirty="0">
                <a:solidFill>
                  <a:schemeClr val="tx1"/>
                </a:solidFill>
              </a:rPr>
              <a:t>Food quality</a:t>
            </a:r>
          </a:p>
          <a:p>
            <a:pPr marL="285750" indent="-285750">
              <a:buFont typeface="Arial" panose="020B0604020202020204" pitchFamily="34" charset="0"/>
              <a:buChar char="•"/>
            </a:pPr>
            <a:r>
              <a:rPr lang="en-IN" sz="1200" b="1" dirty="0">
                <a:solidFill>
                  <a:schemeClr val="tx1"/>
                </a:solidFill>
              </a:rPr>
              <a:t>Less food and beverages offering</a:t>
            </a:r>
          </a:p>
          <a:p>
            <a:pPr marL="285750" indent="-285750">
              <a:buFont typeface="Arial" panose="020B0604020202020204" pitchFamily="34" charset="0"/>
              <a:buChar char="•"/>
            </a:pPr>
            <a:r>
              <a:rPr lang="en-IN" sz="1200" b="1" dirty="0">
                <a:solidFill>
                  <a:schemeClr val="tx1"/>
                </a:solidFill>
              </a:rPr>
              <a:t>Limited choices</a:t>
            </a:r>
          </a:p>
          <a:p>
            <a:pPr marL="285750" indent="-285750">
              <a:buFont typeface="Arial" panose="020B0604020202020204" pitchFamily="34" charset="0"/>
              <a:buChar char="•"/>
            </a:pPr>
            <a:r>
              <a:rPr lang="en-IN" sz="1200" b="1" dirty="0">
                <a:solidFill>
                  <a:schemeClr val="tx1"/>
                </a:solidFill>
              </a:rPr>
              <a:t>Unhygienic food</a:t>
            </a:r>
          </a:p>
          <a:p>
            <a:pPr marL="285750" indent="-285750">
              <a:buFont typeface="Arial" panose="020B0604020202020204" pitchFamily="34" charset="0"/>
              <a:buChar char="•"/>
            </a:pPr>
            <a:r>
              <a:rPr lang="en-IN" sz="1200" b="1" dirty="0">
                <a:solidFill>
                  <a:schemeClr val="tx1"/>
                </a:solidFill>
              </a:rPr>
              <a:t>Salad is not offered</a:t>
            </a:r>
          </a:p>
          <a:p>
            <a:pPr marL="285750" indent="-285750">
              <a:buFont typeface="Arial" panose="020B0604020202020204" pitchFamily="34" charset="0"/>
              <a:buChar char="•"/>
            </a:pPr>
            <a:r>
              <a:rPr lang="en-IN" sz="1200" b="1" dirty="0">
                <a:solidFill>
                  <a:schemeClr val="tx1"/>
                </a:solidFill>
              </a:rPr>
              <a:t>Food doesn’t look good</a:t>
            </a:r>
          </a:p>
          <a:p>
            <a:pPr algn="ctr"/>
            <a:endParaRPr lang="en-IN" b="1" dirty="0">
              <a:solidFill>
                <a:schemeClr val="tx1"/>
              </a:solidFill>
            </a:endParaRPr>
          </a:p>
        </p:txBody>
      </p:sp>
      <p:sp>
        <p:nvSpPr>
          <p:cNvPr id="9" name="Rectangle: Rounded Corners 8">
            <a:extLst>
              <a:ext uri="{FF2B5EF4-FFF2-40B4-BE49-F238E27FC236}">
                <a16:creationId xmlns:a16="http://schemas.microsoft.com/office/drawing/2014/main" xmlns="" id="{083AE55E-A5FF-7B9F-4747-0B0FEEEE1F64}"/>
              </a:ext>
            </a:extLst>
          </p:cNvPr>
          <p:cNvSpPr/>
          <p:nvPr/>
        </p:nvSpPr>
        <p:spPr>
          <a:xfrm>
            <a:off x="3134360" y="4714240"/>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b="1" dirty="0">
              <a:solidFill>
                <a:schemeClr val="tx1"/>
              </a:solidFill>
            </a:endParaRPr>
          </a:p>
          <a:p>
            <a:pPr algn="ctr"/>
            <a:r>
              <a:rPr lang="en-IN" b="1" dirty="0">
                <a:solidFill>
                  <a:schemeClr val="tx1"/>
                </a:solidFill>
              </a:rPr>
              <a:t>Needs </a:t>
            </a:r>
          </a:p>
          <a:p>
            <a:pPr marL="285750" indent="-285750">
              <a:buFont typeface="Arial" panose="020B0604020202020204" pitchFamily="34" charset="0"/>
              <a:buChar char="•"/>
            </a:pPr>
            <a:r>
              <a:rPr lang="en-IN" sz="1200" b="1" dirty="0">
                <a:solidFill>
                  <a:schemeClr val="tx1"/>
                </a:solidFill>
              </a:rPr>
              <a:t>Improved food quality </a:t>
            </a:r>
          </a:p>
          <a:p>
            <a:pPr marL="285750" indent="-285750">
              <a:buFont typeface="Arial" panose="020B0604020202020204" pitchFamily="34" charset="0"/>
              <a:buChar char="•"/>
            </a:pPr>
            <a:r>
              <a:rPr lang="en-IN" sz="1200" b="1" dirty="0">
                <a:solidFill>
                  <a:schemeClr val="tx1"/>
                </a:solidFill>
              </a:rPr>
              <a:t>Beverages should be offered at regular intervals of 1-2 hours</a:t>
            </a:r>
          </a:p>
          <a:p>
            <a:pPr marL="285750" indent="-285750">
              <a:buFont typeface="Arial" panose="020B0604020202020204" pitchFamily="34" charset="0"/>
              <a:buChar char="•"/>
            </a:pPr>
            <a:r>
              <a:rPr lang="en-IN" sz="1200" b="1" dirty="0">
                <a:solidFill>
                  <a:schemeClr val="tx1"/>
                </a:solidFill>
              </a:rPr>
              <a:t>Food choices should be increased </a:t>
            </a:r>
          </a:p>
          <a:p>
            <a:pPr marL="285750" indent="-285750">
              <a:buFont typeface="Arial" panose="020B0604020202020204" pitchFamily="34" charset="0"/>
              <a:buChar char="•"/>
            </a:pPr>
            <a:r>
              <a:rPr lang="en-IN" sz="1200" b="1" dirty="0">
                <a:solidFill>
                  <a:schemeClr val="tx1"/>
                </a:solidFill>
              </a:rPr>
              <a:t>Salad should be offered</a:t>
            </a:r>
          </a:p>
          <a:p>
            <a:pPr marL="285750" indent="-285750">
              <a:buFont typeface="Arial" panose="020B0604020202020204" pitchFamily="34" charset="0"/>
              <a:buChar char="•"/>
            </a:pPr>
            <a:r>
              <a:rPr lang="en-IN" sz="1200" b="1" dirty="0">
                <a:solidFill>
                  <a:schemeClr val="tx1"/>
                </a:solidFill>
              </a:rPr>
              <a:t>Customization of food</a:t>
            </a:r>
          </a:p>
          <a:p>
            <a:pPr algn="ctr"/>
            <a:endParaRPr lang="en-IN" b="1" dirty="0">
              <a:solidFill>
                <a:schemeClr val="tx1"/>
              </a:solidFill>
            </a:endParaRPr>
          </a:p>
        </p:txBody>
      </p:sp>
      <p:sp>
        <p:nvSpPr>
          <p:cNvPr id="10" name="Rectangle: Rounded Corners 9">
            <a:extLst>
              <a:ext uri="{FF2B5EF4-FFF2-40B4-BE49-F238E27FC236}">
                <a16:creationId xmlns:a16="http://schemas.microsoft.com/office/drawing/2014/main" xmlns="" id="{802895C3-CDB3-55DC-56EA-514964BE821C}"/>
              </a:ext>
            </a:extLst>
          </p:cNvPr>
          <p:cNvSpPr/>
          <p:nvPr/>
        </p:nvSpPr>
        <p:spPr>
          <a:xfrm>
            <a:off x="6187442" y="1029968"/>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r>
              <a:rPr lang="en-US" sz="1600" b="1" dirty="0">
                <a:solidFill>
                  <a:srgbClr val="000000"/>
                </a:solidFill>
                <a:latin typeface="Calibri" panose="020F0502020204030204" pitchFamily="34" charset="0"/>
              </a:rPr>
              <a:t>Satisfaction : barely satisfied </a:t>
            </a:r>
          </a:p>
          <a:p>
            <a:pPr algn="ctr"/>
            <a:r>
              <a:rPr lang="en-US" sz="1600" b="1" dirty="0">
                <a:solidFill>
                  <a:srgbClr val="000000"/>
                </a:solidFill>
                <a:latin typeface="Calibri" panose="020F0502020204030204" pitchFamily="34" charset="0"/>
              </a:rPr>
              <a:t>Question</a:t>
            </a:r>
            <a:r>
              <a:rPr lang="en-US" sz="1600" dirty="0">
                <a:solidFill>
                  <a:srgbClr val="000000"/>
                </a:solidFill>
              </a:rPr>
              <a:t>: </a:t>
            </a:r>
            <a:r>
              <a:rPr lang="en-US" sz="1600" b="1" i="0" u="none" strike="noStrike" dirty="0">
                <a:solidFill>
                  <a:srgbClr val="000000"/>
                </a:solidFill>
                <a:effectLst/>
              </a:rPr>
              <a:t>Is there anything you'd like to share about the food &amp; beverage served on your flight from [CITY] to [CITY]?</a:t>
            </a:r>
            <a:r>
              <a:rPr lang="en-US" sz="1600" b="1" dirty="0"/>
              <a:t> </a:t>
            </a:r>
          </a:p>
          <a:p>
            <a:pPr algn="ctr"/>
            <a:r>
              <a:rPr lang="en-US" sz="1600" b="1" dirty="0"/>
              <a:t> User1:</a:t>
            </a:r>
            <a:r>
              <a:rPr lang="en-US" sz="1400" b="0" i="0" u="none" strike="noStrike" dirty="0">
                <a:solidFill>
                  <a:srgbClr val="000000"/>
                </a:solidFill>
                <a:effectLst/>
                <a:latin typeface="Calibri" panose="020F0502020204030204" pitchFamily="34" charset="0"/>
              </a:rPr>
              <a:t>Zurich to Chicago food was good. I was told there were no more business class vegetarian options and would have to get a meal from the economy class. Why are there not more vegetarian dishes available on flights?. Why can not we pre-designate dietary restrictions on the app or put in permanent dietary preferences online?. In addition, the food from Washington DC to Zurich was horrendously bad inedible</a:t>
            </a:r>
            <a:r>
              <a:rPr lang="en-US" sz="1800" b="0" i="0" u="none" strike="noStrike" dirty="0">
                <a:solidFill>
                  <a:srgbClr val="000000"/>
                </a:solidFill>
                <a:effectLst/>
                <a:latin typeface="Calibri" panose="020F0502020204030204" pitchFamily="34" charset="0"/>
              </a:rPr>
              <a:t>.</a:t>
            </a:r>
          </a:p>
          <a:p>
            <a:pPr algn="ctr"/>
            <a:r>
              <a:rPr lang="en-US" sz="1600" b="1" dirty="0">
                <a:solidFill>
                  <a:srgbClr val="000000"/>
                </a:solidFill>
                <a:latin typeface="Calibri" panose="020F0502020204030204" pitchFamily="34" charset="0"/>
              </a:rPr>
              <a:t>User2:</a:t>
            </a:r>
            <a:r>
              <a:rPr lang="en-US" sz="1400" b="0" i="0" u="none" strike="noStrike" dirty="0">
                <a:solidFill>
                  <a:srgbClr val="000000"/>
                </a:solidFill>
                <a:effectLst/>
                <a:latin typeface="Calibri" panose="020F0502020204030204" pitchFamily="34" charset="0"/>
              </a:rPr>
              <a:t>I was in Business Class. food was fine, but not nearly as good as in Business Class on Singapore Air.</a:t>
            </a:r>
            <a:r>
              <a:rPr lang="en-US" sz="1400" dirty="0"/>
              <a:t> </a:t>
            </a:r>
            <a:r>
              <a:rPr lang="en-US" sz="1400" b="1" dirty="0"/>
              <a:t> </a:t>
            </a:r>
          </a:p>
          <a:p>
            <a:pPr algn="ctr"/>
            <a:endParaRPr lang="en-US" sz="1400" dirty="0"/>
          </a:p>
          <a:p>
            <a:pPr algn="ctr"/>
            <a:endParaRPr lang="en-US" sz="1400" dirty="0"/>
          </a:p>
          <a:p>
            <a:pPr algn="ctr"/>
            <a:endParaRPr lang="en-US" sz="1600"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IN" dirty="0"/>
          </a:p>
        </p:txBody>
      </p:sp>
      <p:sp>
        <p:nvSpPr>
          <p:cNvPr id="11" name="Rectangle: Rounded Corners 10">
            <a:extLst>
              <a:ext uri="{FF2B5EF4-FFF2-40B4-BE49-F238E27FC236}">
                <a16:creationId xmlns:a16="http://schemas.microsoft.com/office/drawing/2014/main" xmlns="" id="{09A7F777-1748-1AA5-8057-D3B49C469359}"/>
              </a:ext>
            </a:extLst>
          </p:cNvPr>
          <p:cNvSpPr/>
          <p:nvPr/>
        </p:nvSpPr>
        <p:spPr>
          <a:xfrm>
            <a:off x="7914642" y="1131570"/>
            <a:ext cx="2448560" cy="2317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USERS INTERVIEW</a:t>
            </a:r>
          </a:p>
        </p:txBody>
      </p:sp>
      <p:sp>
        <p:nvSpPr>
          <p:cNvPr id="12" name="Rectangle: Rounded Corners 11">
            <a:extLst>
              <a:ext uri="{FF2B5EF4-FFF2-40B4-BE49-F238E27FC236}">
                <a16:creationId xmlns:a16="http://schemas.microsoft.com/office/drawing/2014/main" xmlns="" id="{7832E467-3861-0321-E1D8-D64D9E8B4725}"/>
              </a:ext>
            </a:extLst>
          </p:cNvPr>
          <p:cNvSpPr/>
          <p:nvPr/>
        </p:nvSpPr>
        <p:spPr>
          <a:xfrm>
            <a:off x="6537960" y="4714240"/>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tx1"/>
                </a:solidFill>
              </a:rPr>
              <a:t>Pain points</a:t>
            </a:r>
          </a:p>
          <a:p>
            <a:pPr marL="285750" indent="-285750">
              <a:buFont typeface="Arial" panose="020B0604020202020204" pitchFamily="34" charset="0"/>
              <a:buChar char="•"/>
            </a:pPr>
            <a:r>
              <a:rPr lang="en-IN" sz="1200" b="1" dirty="0">
                <a:solidFill>
                  <a:schemeClr val="tx1"/>
                </a:solidFill>
              </a:rPr>
              <a:t>Dietary preferences are not available</a:t>
            </a:r>
          </a:p>
          <a:p>
            <a:pPr marL="285750" indent="-285750">
              <a:buFont typeface="Arial" panose="020B0604020202020204" pitchFamily="34" charset="0"/>
              <a:buChar char="•"/>
            </a:pPr>
            <a:r>
              <a:rPr lang="en-IN" sz="1200" b="1" dirty="0">
                <a:solidFill>
                  <a:schemeClr val="tx1"/>
                </a:solidFill>
              </a:rPr>
              <a:t> non availability of veg food</a:t>
            </a:r>
          </a:p>
          <a:p>
            <a:pPr marL="285750" indent="-285750">
              <a:buFont typeface="Arial" panose="020B0604020202020204" pitchFamily="34" charset="0"/>
              <a:buChar char="•"/>
            </a:pPr>
            <a:r>
              <a:rPr lang="en-IN" sz="1200" b="1" dirty="0">
                <a:solidFill>
                  <a:schemeClr val="tx1"/>
                </a:solidFill>
              </a:rPr>
              <a:t>Limited choices</a:t>
            </a:r>
          </a:p>
          <a:p>
            <a:pPr marL="285750" indent="-285750">
              <a:buFont typeface="Arial" panose="020B0604020202020204" pitchFamily="34" charset="0"/>
              <a:buChar char="•"/>
            </a:pPr>
            <a:r>
              <a:rPr lang="en-IN" sz="1200" b="1" dirty="0">
                <a:solidFill>
                  <a:schemeClr val="tx1"/>
                </a:solidFill>
              </a:rPr>
              <a:t>Food quality</a:t>
            </a:r>
          </a:p>
          <a:p>
            <a:pPr algn="ctr"/>
            <a:endParaRPr lang="en-IN" b="1" dirty="0">
              <a:solidFill>
                <a:schemeClr val="tx1"/>
              </a:solidFill>
            </a:endParaRPr>
          </a:p>
        </p:txBody>
      </p:sp>
      <p:sp>
        <p:nvSpPr>
          <p:cNvPr id="13" name="Rectangle: Rounded Corners 12">
            <a:extLst>
              <a:ext uri="{FF2B5EF4-FFF2-40B4-BE49-F238E27FC236}">
                <a16:creationId xmlns:a16="http://schemas.microsoft.com/office/drawing/2014/main" xmlns="" id="{59A32284-FBBD-F40D-F884-ADA230C35A20}"/>
              </a:ext>
            </a:extLst>
          </p:cNvPr>
          <p:cNvSpPr/>
          <p:nvPr/>
        </p:nvSpPr>
        <p:spPr>
          <a:xfrm>
            <a:off x="9240522" y="4685505"/>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b="1" dirty="0">
              <a:solidFill>
                <a:schemeClr val="tx1"/>
              </a:solidFill>
            </a:endParaRPr>
          </a:p>
          <a:p>
            <a:pPr algn="ctr"/>
            <a:r>
              <a:rPr lang="en-IN" b="1" dirty="0">
                <a:solidFill>
                  <a:schemeClr val="tx1"/>
                </a:solidFill>
              </a:rPr>
              <a:t>Needs </a:t>
            </a:r>
          </a:p>
          <a:p>
            <a:pPr marL="285750" indent="-285750">
              <a:buFont typeface="Arial" panose="020B0604020202020204" pitchFamily="34" charset="0"/>
              <a:buChar char="•"/>
            </a:pPr>
            <a:r>
              <a:rPr lang="en-IN" sz="1200" b="1" dirty="0">
                <a:solidFill>
                  <a:schemeClr val="tx1"/>
                </a:solidFill>
              </a:rPr>
              <a:t>Dietary preferences should be available on app</a:t>
            </a:r>
          </a:p>
          <a:p>
            <a:pPr marL="285750" indent="-285750">
              <a:buFont typeface="Arial" panose="020B0604020202020204" pitchFamily="34" charset="0"/>
              <a:buChar char="•"/>
            </a:pPr>
            <a:r>
              <a:rPr lang="en-IN" sz="1200" b="1" dirty="0">
                <a:solidFill>
                  <a:schemeClr val="tx1"/>
                </a:solidFill>
              </a:rPr>
              <a:t>Availability of veg food</a:t>
            </a:r>
          </a:p>
          <a:p>
            <a:pPr marL="285750" indent="-285750">
              <a:buFont typeface="Arial" panose="020B0604020202020204" pitchFamily="34" charset="0"/>
              <a:buChar char="•"/>
            </a:pPr>
            <a:r>
              <a:rPr lang="en-IN" sz="1200" b="1" dirty="0">
                <a:solidFill>
                  <a:schemeClr val="tx1"/>
                </a:solidFill>
              </a:rPr>
              <a:t>Choices should be increased</a:t>
            </a:r>
          </a:p>
          <a:p>
            <a:pPr marL="285750" indent="-285750">
              <a:buFont typeface="Arial" panose="020B0604020202020204" pitchFamily="34" charset="0"/>
              <a:buChar char="•"/>
            </a:pPr>
            <a:r>
              <a:rPr lang="en-IN" sz="1200" b="1" dirty="0">
                <a:solidFill>
                  <a:schemeClr val="tx1"/>
                </a:solidFill>
              </a:rPr>
              <a:t>Food quality should be increased along with packaging </a:t>
            </a:r>
          </a:p>
          <a:p>
            <a:pPr algn="ctr"/>
            <a:endParaRPr lang="en-IN" b="1" dirty="0">
              <a:solidFill>
                <a:schemeClr val="tx1"/>
              </a:solidFill>
            </a:endParaRPr>
          </a:p>
        </p:txBody>
      </p:sp>
    </p:spTree>
    <p:extLst>
      <p:ext uri="{BB962C8B-B14F-4D97-AF65-F5344CB8AC3E}">
        <p14:creationId xmlns:p14="http://schemas.microsoft.com/office/powerpoint/2010/main" val="736371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156FDA6-4473-FAF7-1E92-D474F88B228C}"/>
              </a:ext>
            </a:extLst>
          </p:cNvPr>
          <p:cNvSpPr>
            <a:spLocks noGrp="1"/>
          </p:cNvSpPr>
          <p:nvPr>
            <p:ph idx="1"/>
          </p:nvPr>
        </p:nvSpPr>
        <p:spPr/>
        <p:txBody>
          <a:bodyPr/>
          <a:lstStyle/>
          <a:p>
            <a:endParaRPr lang="en-IN" dirty="0"/>
          </a:p>
        </p:txBody>
      </p:sp>
      <p:sp>
        <p:nvSpPr>
          <p:cNvPr id="4" name="Rectangle: Rounded Corners 3">
            <a:extLst>
              <a:ext uri="{FF2B5EF4-FFF2-40B4-BE49-F238E27FC236}">
                <a16:creationId xmlns:a16="http://schemas.microsoft.com/office/drawing/2014/main" xmlns="" id="{13898411-52E8-89EC-BE54-62F8BB0E1BD9}"/>
              </a:ext>
            </a:extLst>
          </p:cNvPr>
          <p:cNvSpPr/>
          <p:nvPr/>
        </p:nvSpPr>
        <p:spPr>
          <a:xfrm>
            <a:off x="1158238" y="288289"/>
            <a:ext cx="9692640" cy="5283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atin typeface="Arial Black" panose="020B0A04020102020204" pitchFamily="34" charset="0"/>
              </a:rPr>
              <a:t>Breaking down the problem</a:t>
            </a:r>
          </a:p>
        </p:txBody>
      </p:sp>
      <p:sp>
        <p:nvSpPr>
          <p:cNvPr id="5" name="Rectangle: Rounded Corners 4">
            <a:extLst>
              <a:ext uri="{FF2B5EF4-FFF2-40B4-BE49-F238E27FC236}">
                <a16:creationId xmlns:a16="http://schemas.microsoft.com/office/drawing/2014/main" xmlns="" id="{1EF87B64-AA14-FCF5-B46A-DAF0D5ACCA17}"/>
              </a:ext>
            </a:extLst>
          </p:cNvPr>
          <p:cNvSpPr/>
          <p:nvPr/>
        </p:nvSpPr>
        <p:spPr>
          <a:xfrm>
            <a:off x="132082" y="1029967"/>
            <a:ext cx="5902960" cy="4351337"/>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IN" dirty="0"/>
          </a:p>
        </p:txBody>
      </p:sp>
      <p:sp>
        <p:nvSpPr>
          <p:cNvPr id="6" name="Rectangle: Rounded Corners 5">
            <a:extLst>
              <a:ext uri="{FF2B5EF4-FFF2-40B4-BE49-F238E27FC236}">
                <a16:creationId xmlns:a16="http://schemas.microsoft.com/office/drawing/2014/main" xmlns="" id="{C9D99349-CDB1-F550-520F-B0FF63187774}"/>
              </a:ext>
            </a:extLst>
          </p:cNvPr>
          <p:cNvSpPr/>
          <p:nvPr/>
        </p:nvSpPr>
        <p:spPr>
          <a:xfrm>
            <a:off x="6187442" y="1029968"/>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xmlns="" id="{8B5DB409-92F5-7F70-CCF6-01438B28454D}"/>
              </a:ext>
            </a:extLst>
          </p:cNvPr>
          <p:cNvSpPr/>
          <p:nvPr/>
        </p:nvSpPr>
        <p:spPr>
          <a:xfrm>
            <a:off x="1828798" y="1129347"/>
            <a:ext cx="2448560" cy="2317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WHY THIS SOLUTION?</a:t>
            </a:r>
          </a:p>
        </p:txBody>
      </p:sp>
      <p:sp>
        <p:nvSpPr>
          <p:cNvPr id="10" name="Rectangle: Rounded Corners 9">
            <a:extLst>
              <a:ext uri="{FF2B5EF4-FFF2-40B4-BE49-F238E27FC236}">
                <a16:creationId xmlns:a16="http://schemas.microsoft.com/office/drawing/2014/main" xmlns="" id="{802895C3-CDB3-55DC-56EA-514964BE821C}"/>
              </a:ext>
            </a:extLst>
          </p:cNvPr>
          <p:cNvSpPr/>
          <p:nvPr/>
        </p:nvSpPr>
        <p:spPr>
          <a:xfrm>
            <a:off x="6187442" y="1029968"/>
            <a:ext cx="5902960" cy="5706112"/>
          </a:xfrm>
          <a:prstGeom prst="roundRect">
            <a:avLst/>
          </a:prstGeom>
          <a:effectLst>
            <a:glow rad="63500">
              <a:schemeClr val="accent3">
                <a:satMod val="175000"/>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600" b="1" dirty="0">
              <a:solidFill>
                <a:srgbClr val="000000"/>
              </a:solidFill>
              <a:latin typeface="Calibri" panose="020F0502020204030204" pitchFamily="34" charset="0"/>
            </a:endParaRPr>
          </a:p>
          <a:p>
            <a:pPr algn="ctr"/>
            <a:endParaRPr lang="en-US" sz="1400" b="1" dirty="0">
              <a:solidFill>
                <a:srgbClr val="000000"/>
              </a:solidFill>
              <a:latin typeface="Calibri" panose="020F0502020204030204" pitchFamily="34" charset="0"/>
            </a:endParaRPr>
          </a:p>
          <a:p>
            <a:pPr marL="12700" marR="699770">
              <a:lnSpc>
                <a:spcPct val="125000"/>
              </a:lnSpc>
              <a:spcBef>
                <a:spcPts val="90"/>
              </a:spcBef>
              <a:tabLst>
                <a:tab pos="5775325" algn="l"/>
              </a:tabLst>
            </a:pPr>
            <a:r>
              <a:rPr lang="en-US" sz="1400" spc="100" dirty="0">
                <a:latin typeface="Microsoft Sans Serif"/>
                <a:cs typeface="Microsoft Sans Serif"/>
              </a:rPr>
              <a:t>When</a:t>
            </a:r>
            <a:r>
              <a:rPr lang="en-US" sz="1400" spc="20" dirty="0">
                <a:latin typeface="Microsoft Sans Serif"/>
                <a:cs typeface="Microsoft Sans Serif"/>
              </a:rPr>
              <a:t> </a:t>
            </a:r>
            <a:r>
              <a:rPr lang="en-US" sz="1400" spc="-45" dirty="0">
                <a:latin typeface="Microsoft Sans Serif"/>
                <a:cs typeface="Microsoft Sans Serif"/>
              </a:rPr>
              <a:t>I</a:t>
            </a:r>
            <a:r>
              <a:rPr lang="en-US" sz="1400" spc="25" dirty="0">
                <a:latin typeface="Microsoft Sans Serif"/>
                <a:cs typeface="Microsoft Sans Serif"/>
              </a:rPr>
              <a:t> open app to </a:t>
            </a:r>
            <a:r>
              <a:rPr lang="en-US" sz="1400" spc="95" dirty="0">
                <a:latin typeface="Microsoft Sans Serif"/>
                <a:cs typeface="Microsoft Sans Serif"/>
              </a:rPr>
              <a:t>prebook my meal I am craving for healthy food with some salad </a:t>
            </a:r>
            <a:endParaRPr lang="en-US" sz="1400" dirty="0">
              <a:latin typeface="Microsoft Sans Serif"/>
              <a:cs typeface="Microsoft Sans Serif"/>
            </a:endParaRPr>
          </a:p>
          <a:p>
            <a:pPr marL="12700" marR="46355">
              <a:lnSpc>
                <a:spcPct val="125000"/>
              </a:lnSpc>
            </a:pPr>
            <a:r>
              <a:rPr lang="en-US" sz="1400" spc="125" dirty="0">
                <a:latin typeface="Microsoft Sans Serif"/>
                <a:cs typeface="Microsoft Sans Serif"/>
              </a:rPr>
              <a:t>But</a:t>
            </a:r>
            <a:r>
              <a:rPr lang="en-US" sz="1400" spc="20" dirty="0">
                <a:latin typeface="Microsoft Sans Serif"/>
                <a:cs typeface="Microsoft Sans Serif"/>
              </a:rPr>
              <a:t> </a:t>
            </a:r>
            <a:r>
              <a:rPr lang="en-US" sz="1400" spc="-45" dirty="0">
                <a:latin typeface="Microsoft Sans Serif"/>
                <a:cs typeface="Microsoft Sans Serif"/>
              </a:rPr>
              <a:t>I</a:t>
            </a:r>
            <a:r>
              <a:rPr lang="en-US" sz="1400" spc="25" dirty="0">
                <a:latin typeface="Microsoft Sans Serif"/>
                <a:cs typeface="Microsoft Sans Serif"/>
              </a:rPr>
              <a:t> </a:t>
            </a:r>
            <a:r>
              <a:rPr lang="en-US" sz="1400" spc="50" dirty="0">
                <a:latin typeface="Microsoft Sans Serif"/>
                <a:cs typeface="Microsoft Sans Serif"/>
              </a:rPr>
              <a:t>can’t</a:t>
            </a:r>
            <a:r>
              <a:rPr lang="en-US" sz="1400" spc="25" dirty="0">
                <a:latin typeface="Microsoft Sans Serif"/>
                <a:cs typeface="Microsoft Sans Serif"/>
              </a:rPr>
              <a:t> </a:t>
            </a:r>
            <a:r>
              <a:rPr lang="en-US" sz="1400" spc="35" dirty="0">
                <a:latin typeface="Microsoft Sans Serif"/>
                <a:cs typeface="Microsoft Sans Serif"/>
              </a:rPr>
              <a:t>always</a:t>
            </a:r>
            <a:r>
              <a:rPr lang="en-US" sz="1400" spc="25" dirty="0">
                <a:latin typeface="Microsoft Sans Serif"/>
                <a:cs typeface="Microsoft Sans Serif"/>
              </a:rPr>
              <a:t> </a:t>
            </a:r>
            <a:r>
              <a:rPr lang="en-US" sz="1400" spc="65" dirty="0">
                <a:latin typeface="Microsoft Sans Serif"/>
                <a:cs typeface="Microsoft Sans Serif"/>
              </a:rPr>
              <a:t>find</a:t>
            </a:r>
            <a:r>
              <a:rPr lang="en-US" sz="1400" spc="20" dirty="0">
                <a:latin typeface="Microsoft Sans Serif"/>
                <a:cs typeface="Microsoft Sans Serif"/>
              </a:rPr>
              <a:t> </a:t>
            </a:r>
            <a:r>
              <a:rPr lang="en-US" sz="1400" spc="65" dirty="0">
                <a:latin typeface="Microsoft Sans Serif"/>
                <a:cs typeface="Microsoft Sans Serif"/>
              </a:rPr>
              <a:t>and</a:t>
            </a:r>
            <a:r>
              <a:rPr lang="en-US" sz="1400" spc="25" dirty="0">
                <a:latin typeface="Microsoft Sans Serif"/>
                <a:cs typeface="Microsoft Sans Serif"/>
              </a:rPr>
              <a:t> </a:t>
            </a:r>
            <a:r>
              <a:rPr lang="en-US" sz="1400" spc="80" dirty="0">
                <a:latin typeface="Microsoft Sans Serif"/>
                <a:cs typeface="Microsoft Sans Serif"/>
              </a:rPr>
              <a:t>order</a:t>
            </a:r>
            <a:r>
              <a:rPr lang="en-US" sz="1400" spc="25" dirty="0">
                <a:latin typeface="Microsoft Sans Serif"/>
                <a:cs typeface="Microsoft Sans Serif"/>
              </a:rPr>
              <a:t> </a:t>
            </a:r>
            <a:r>
              <a:rPr lang="en-US" sz="1400" spc="100" dirty="0">
                <a:latin typeface="Microsoft Sans Serif"/>
                <a:cs typeface="Microsoft Sans Serif"/>
              </a:rPr>
              <a:t>healthy food and beverages. I also can’t find vegetarian food and some are only listed on the apps and aren’t available while ordering them.</a:t>
            </a:r>
            <a:endParaRPr lang="en-US" sz="1400" dirty="0">
              <a:latin typeface="Microsoft Sans Serif"/>
              <a:cs typeface="Microsoft Sans Serif"/>
            </a:endParaRPr>
          </a:p>
          <a:p>
            <a:pPr marL="12700" marR="5080">
              <a:lnSpc>
                <a:spcPct val="125000"/>
              </a:lnSpc>
            </a:pPr>
            <a:r>
              <a:rPr lang="en-US" sz="1400" spc="105" dirty="0">
                <a:latin typeface="Microsoft Sans Serif"/>
                <a:cs typeface="Microsoft Sans Serif"/>
              </a:rPr>
              <a:t>Help</a:t>
            </a:r>
            <a:r>
              <a:rPr lang="en-US" sz="1400" spc="20" dirty="0">
                <a:latin typeface="Microsoft Sans Serif"/>
                <a:cs typeface="Microsoft Sans Serif"/>
              </a:rPr>
              <a:t> </a:t>
            </a:r>
            <a:r>
              <a:rPr lang="en-US" sz="1400" spc="114" dirty="0">
                <a:latin typeface="Microsoft Sans Serif"/>
                <a:cs typeface="Microsoft Sans Serif"/>
              </a:rPr>
              <a:t>me</a:t>
            </a:r>
            <a:r>
              <a:rPr lang="en-US" sz="1400" spc="30" dirty="0">
                <a:latin typeface="Microsoft Sans Serif"/>
                <a:cs typeface="Microsoft Sans Serif"/>
              </a:rPr>
              <a:t> </a:t>
            </a:r>
            <a:r>
              <a:rPr lang="en-US" sz="1400" spc="95" dirty="0">
                <a:latin typeface="Microsoft Sans Serif"/>
                <a:cs typeface="Microsoft Sans Serif"/>
              </a:rPr>
              <a:t>get</a:t>
            </a:r>
            <a:r>
              <a:rPr lang="en-US" sz="1400" spc="25" dirty="0">
                <a:latin typeface="Microsoft Sans Serif"/>
                <a:cs typeface="Microsoft Sans Serif"/>
              </a:rPr>
              <a:t> a proper </a:t>
            </a:r>
            <a:r>
              <a:rPr lang="en-US" sz="1400" spc="85" dirty="0">
                <a:latin typeface="Microsoft Sans Serif"/>
                <a:cs typeface="Microsoft Sans Serif"/>
              </a:rPr>
              <a:t>healthy</a:t>
            </a:r>
            <a:r>
              <a:rPr lang="en-US" sz="1400" spc="30" dirty="0">
                <a:latin typeface="Microsoft Sans Serif"/>
                <a:cs typeface="Microsoft Sans Serif"/>
              </a:rPr>
              <a:t> </a:t>
            </a:r>
            <a:r>
              <a:rPr lang="en-US" sz="1400" spc="35" dirty="0">
                <a:latin typeface="Microsoft Sans Serif"/>
                <a:cs typeface="Microsoft Sans Serif"/>
              </a:rPr>
              <a:t>meal</a:t>
            </a:r>
            <a:r>
              <a:rPr lang="en-US" sz="1400" spc="25" dirty="0">
                <a:latin typeface="Microsoft Sans Serif"/>
                <a:cs typeface="Microsoft Sans Serif"/>
              </a:rPr>
              <a:t> </a:t>
            </a:r>
            <a:r>
              <a:rPr lang="en-US" sz="1400" spc="45" dirty="0">
                <a:latin typeface="Microsoft Sans Serif"/>
                <a:cs typeface="Microsoft Sans Serif"/>
              </a:rPr>
              <a:t>while traveling with some desert , salad healthy beverages </a:t>
            </a:r>
            <a:r>
              <a:rPr lang="en-US" sz="1400" spc="25" dirty="0">
                <a:latin typeface="Microsoft Sans Serif"/>
                <a:cs typeface="Microsoft Sans Serif"/>
              </a:rPr>
              <a:t>at a decent price point.</a:t>
            </a:r>
          </a:p>
          <a:p>
            <a:pPr marL="12700" marR="5080">
              <a:lnSpc>
                <a:spcPct val="125000"/>
              </a:lnSpc>
            </a:pPr>
            <a:endParaRPr lang="en-US" sz="1400" dirty="0">
              <a:latin typeface="Microsoft Sans Serif"/>
              <a:cs typeface="Microsoft Sans Serif"/>
            </a:endParaRPr>
          </a:p>
          <a:p>
            <a:pPr algn="ctr"/>
            <a:endParaRPr lang="en-US" sz="1400" dirty="0"/>
          </a:p>
          <a:p>
            <a:pPr algn="ctr"/>
            <a:endParaRPr lang="en-US" sz="1400" dirty="0"/>
          </a:p>
          <a:p>
            <a:pPr algn="ctr"/>
            <a:endParaRPr lang="en-US" sz="1600"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IN" dirty="0"/>
          </a:p>
        </p:txBody>
      </p:sp>
      <p:sp>
        <p:nvSpPr>
          <p:cNvPr id="11" name="Rectangle: Rounded Corners 10">
            <a:extLst>
              <a:ext uri="{FF2B5EF4-FFF2-40B4-BE49-F238E27FC236}">
                <a16:creationId xmlns:a16="http://schemas.microsoft.com/office/drawing/2014/main" xmlns="" id="{09A7F777-1748-1AA5-8057-D3B49C469359}"/>
              </a:ext>
            </a:extLst>
          </p:cNvPr>
          <p:cNvSpPr/>
          <p:nvPr/>
        </p:nvSpPr>
        <p:spPr>
          <a:xfrm>
            <a:off x="7914642" y="1131570"/>
            <a:ext cx="2448560" cy="2317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JBTD FRAMEWORK </a:t>
            </a:r>
          </a:p>
        </p:txBody>
      </p:sp>
      <p:sp>
        <p:nvSpPr>
          <p:cNvPr id="12" name="Rectangle: Rounded Corners 11">
            <a:extLst>
              <a:ext uri="{FF2B5EF4-FFF2-40B4-BE49-F238E27FC236}">
                <a16:creationId xmlns:a16="http://schemas.microsoft.com/office/drawing/2014/main" xmlns="" id="{7832E467-3861-0321-E1D8-D64D9E8B4725}"/>
              </a:ext>
            </a:extLst>
          </p:cNvPr>
          <p:cNvSpPr/>
          <p:nvPr/>
        </p:nvSpPr>
        <p:spPr>
          <a:xfrm>
            <a:off x="6537960" y="4714240"/>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tx1"/>
                </a:solidFill>
              </a:rPr>
              <a:t>Pain points</a:t>
            </a:r>
          </a:p>
          <a:p>
            <a:pPr marL="285750" indent="-285750">
              <a:buFont typeface="Arial" panose="020B0604020202020204" pitchFamily="34" charset="0"/>
              <a:buChar char="•"/>
            </a:pPr>
            <a:r>
              <a:rPr lang="en-IN" sz="1200" b="1" dirty="0">
                <a:solidFill>
                  <a:schemeClr val="tx1"/>
                </a:solidFill>
              </a:rPr>
              <a:t>Dietary preferences are not available</a:t>
            </a:r>
          </a:p>
          <a:p>
            <a:pPr marL="285750" indent="-285750">
              <a:buFont typeface="Arial" panose="020B0604020202020204" pitchFamily="34" charset="0"/>
              <a:buChar char="•"/>
            </a:pPr>
            <a:r>
              <a:rPr lang="en-IN" sz="1200" b="1" dirty="0">
                <a:solidFill>
                  <a:schemeClr val="tx1"/>
                </a:solidFill>
              </a:rPr>
              <a:t> non availability of veg food</a:t>
            </a:r>
          </a:p>
          <a:p>
            <a:pPr marL="285750" indent="-285750">
              <a:buFont typeface="Arial" panose="020B0604020202020204" pitchFamily="34" charset="0"/>
              <a:buChar char="•"/>
            </a:pPr>
            <a:r>
              <a:rPr lang="en-IN" sz="1200" b="1" dirty="0">
                <a:solidFill>
                  <a:schemeClr val="tx1"/>
                </a:solidFill>
              </a:rPr>
              <a:t>Limited choices</a:t>
            </a:r>
          </a:p>
          <a:p>
            <a:pPr marL="285750" indent="-285750">
              <a:buFont typeface="Arial" panose="020B0604020202020204" pitchFamily="34" charset="0"/>
              <a:buChar char="•"/>
            </a:pPr>
            <a:r>
              <a:rPr lang="en-IN" sz="1200" b="1" dirty="0">
                <a:solidFill>
                  <a:schemeClr val="tx1"/>
                </a:solidFill>
              </a:rPr>
              <a:t>Food quality</a:t>
            </a:r>
          </a:p>
          <a:p>
            <a:pPr algn="ctr"/>
            <a:endParaRPr lang="en-IN" b="1" dirty="0">
              <a:solidFill>
                <a:schemeClr val="tx1"/>
              </a:solidFill>
            </a:endParaRPr>
          </a:p>
        </p:txBody>
      </p:sp>
      <p:sp>
        <p:nvSpPr>
          <p:cNvPr id="13" name="Rectangle: Rounded Corners 12">
            <a:extLst>
              <a:ext uri="{FF2B5EF4-FFF2-40B4-BE49-F238E27FC236}">
                <a16:creationId xmlns:a16="http://schemas.microsoft.com/office/drawing/2014/main" xmlns="" id="{59A32284-FBBD-F40D-F884-ADA230C35A20}"/>
              </a:ext>
            </a:extLst>
          </p:cNvPr>
          <p:cNvSpPr/>
          <p:nvPr/>
        </p:nvSpPr>
        <p:spPr>
          <a:xfrm>
            <a:off x="9240522" y="4685505"/>
            <a:ext cx="2519680" cy="1742282"/>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b="1" dirty="0">
              <a:solidFill>
                <a:schemeClr val="tx1"/>
              </a:solidFill>
            </a:endParaRPr>
          </a:p>
          <a:p>
            <a:pPr algn="ctr"/>
            <a:r>
              <a:rPr lang="en-IN" b="1" dirty="0">
                <a:solidFill>
                  <a:schemeClr val="tx1"/>
                </a:solidFill>
              </a:rPr>
              <a:t>Needs </a:t>
            </a:r>
          </a:p>
          <a:p>
            <a:pPr marL="285750" indent="-285750">
              <a:buFont typeface="Arial" panose="020B0604020202020204" pitchFamily="34" charset="0"/>
              <a:buChar char="•"/>
            </a:pPr>
            <a:r>
              <a:rPr lang="en-IN" sz="1200" b="1" dirty="0">
                <a:solidFill>
                  <a:schemeClr val="tx1"/>
                </a:solidFill>
              </a:rPr>
              <a:t>Dietary preferences should be available on app</a:t>
            </a:r>
          </a:p>
          <a:p>
            <a:pPr marL="285750" indent="-285750">
              <a:buFont typeface="Arial" panose="020B0604020202020204" pitchFamily="34" charset="0"/>
              <a:buChar char="•"/>
            </a:pPr>
            <a:r>
              <a:rPr lang="en-IN" sz="1200" b="1" dirty="0">
                <a:solidFill>
                  <a:schemeClr val="tx1"/>
                </a:solidFill>
              </a:rPr>
              <a:t>Availability of veg food</a:t>
            </a:r>
          </a:p>
          <a:p>
            <a:pPr marL="285750" indent="-285750">
              <a:buFont typeface="Arial" panose="020B0604020202020204" pitchFamily="34" charset="0"/>
              <a:buChar char="•"/>
            </a:pPr>
            <a:r>
              <a:rPr lang="en-IN" sz="1200" b="1" dirty="0">
                <a:solidFill>
                  <a:schemeClr val="tx1"/>
                </a:solidFill>
              </a:rPr>
              <a:t>Choices should be increased</a:t>
            </a:r>
          </a:p>
          <a:p>
            <a:pPr marL="285750" indent="-285750">
              <a:buFont typeface="Arial" panose="020B0604020202020204" pitchFamily="34" charset="0"/>
              <a:buChar char="•"/>
            </a:pPr>
            <a:r>
              <a:rPr lang="en-IN" sz="1200" b="1" dirty="0">
                <a:solidFill>
                  <a:schemeClr val="tx1"/>
                </a:solidFill>
              </a:rPr>
              <a:t>Food quality should be increased along with packaging </a:t>
            </a:r>
          </a:p>
          <a:p>
            <a:pPr algn="ctr"/>
            <a:endParaRPr lang="en-IN" b="1" dirty="0">
              <a:solidFill>
                <a:schemeClr val="tx1"/>
              </a:solidFill>
            </a:endParaRPr>
          </a:p>
        </p:txBody>
      </p:sp>
      <p:sp>
        <p:nvSpPr>
          <p:cNvPr id="2" name="Rectangle: Rounded Corners 1">
            <a:extLst>
              <a:ext uri="{FF2B5EF4-FFF2-40B4-BE49-F238E27FC236}">
                <a16:creationId xmlns:a16="http://schemas.microsoft.com/office/drawing/2014/main" xmlns="" id="{595F9FD6-3B5E-89D7-C891-96DC4812D48C}"/>
              </a:ext>
            </a:extLst>
          </p:cNvPr>
          <p:cNvSpPr/>
          <p:nvPr/>
        </p:nvSpPr>
        <p:spPr>
          <a:xfrm>
            <a:off x="345440" y="1574801"/>
            <a:ext cx="2550160" cy="795337"/>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solidFill>
                  <a:schemeClr val="tx1"/>
                </a:solidFill>
              </a:rPr>
              <a:t>Large percentage of customers need healthy food and healthy drinks </a:t>
            </a:r>
          </a:p>
        </p:txBody>
      </p:sp>
      <p:sp>
        <p:nvSpPr>
          <p:cNvPr id="14" name="Rectangle: Rounded Corners 13">
            <a:extLst>
              <a:ext uri="{FF2B5EF4-FFF2-40B4-BE49-F238E27FC236}">
                <a16:creationId xmlns:a16="http://schemas.microsoft.com/office/drawing/2014/main" xmlns="" id="{ABA10F5B-B42E-1267-0365-EA764296658E}"/>
              </a:ext>
            </a:extLst>
          </p:cNvPr>
          <p:cNvSpPr/>
          <p:nvPr/>
        </p:nvSpPr>
        <p:spPr>
          <a:xfrm>
            <a:off x="3288032" y="1431131"/>
            <a:ext cx="2646680" cy="1774504"/>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600" dirty="0">
                <a:solidFill>
                  <a:schemeClr val="tx1"/>
                </a:solidFill>
              </a:rPr>
              <a:t>Meals from unauthenticated </a:t>
            </a:r>
            <a:r>
              <a:rPr lang="en-IN" sz="1600" dirty="0" err="1">
                <a:solidFill>
                  <a:schemeClr val="tx1"/>
                </a:solidFill>
              </a:rPr>
              <a:t>restraunts</a:t>
            </a:r>
            <a:r>
              <a:rPr lang="en-IN" sz="1600" dirty="0">
                <a:solidFill>
                  <a:schemeClr val="tx1"/>
                </a:solidFill>
              </a:rPr>
              <a:t> and fast food is not good for health.</a:t>
            </a:r>
          </a:p>
          <a:p>
            <a:pPr algn="ctr"/>
            <a:r>
              <a:rPr lang="en-IN" sz="1600" dirty="0">
                <a:solidFill>
                  <a:schemeClr val="tx1"/>
                </a:solidFill>
              </a:rPr>
              <a:t>Unavailability of veg foods </a:t>
            </a:r>
          </a:p>
          <a:p>
            <a:pPr algn="ctr"/>
            <a:r>
              <a:rPr lang="en-IN" sz="1600" dirty="0">
                <a:solidFill>
                  <a:schemeClr val="tx1"/>
                </a:solidFill>
              </a:rPr>
              <a:t>Users have to hassle of deciding and ordering food </a:t>
            </a:r>
          </a:p>
        </p:txBody>
      </p:sp>
      <p:sp>
        <p:nvSpPr>
          <p:cNvPr id="15" name="Rectangle: Rounded Corners 14">
            <a:extLst>
              <a:ext uri="{FF2B5EF4-FFF2-40B4-BE49-F238E27FC236}">
                <a16:creationId xmlns:a16="http://schemas.microsoft.com/office/drawing/2014/main" xmlns="" id="{67866A8F-E912-3922-49D2-C67D77652915}"/>
              </a:ext>
            </a:extLst>
          </p:cNvPr>
          <p:cNvSpPr/>
          <p:nvPr/>
        </p:nvSpPr>
        <p:spPr>
          <a:xfrm>
            <a:off x="3337561" y="3537822"/>
            <a:ext cx="2550160" cy="1556859"/>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dirty="0">
              <a:solidFill>
                <a:schemeClr val="tx1"/>
              </a:solidFill>
            </a:endParaRPr>
          </a:p>
          <a:p>
            <a:pPr algn="ctr"/>
            <a:r>
              <a:rPr lang="en-IN" dirty="0">
                <a:solidFill>
                  <a:schemeClr val="tx1"/>
                </a:solidFill>
              </a:rPr>
              <a:t>Subscription model</a:t>
            </a:r>
          </a:p>
          <a:p>
            <a:pPr algn="ctr"/>
            <a:r>
              <a:rPr lang="en-IN" dirty="0">
                <a:solidFill>
                  <a:schemeClr val="tx1"/>
                </a:solidFill>
              </a:rPr>
              <a:t>Pre-scheduled delivery </a:t>
            </a:r>
          </a:p>
          <a:p>
            <a:pPr algn="ctr"/>
            <a:r>
              <a:rPr lang="en-IN" dirty="0">
                <a:solidFill>
                  <a:schemeClr val="tx1"/>
                </a:solidFill>
              </a:rPr>
              <a:t>Food from verified vendors </a:t>
            </a:r>
          </a:p>
          <a:p>
            <a:pPr algn="ctr"/>
            <a:endParaRPr lang="en-IN" dirty="0">
              <a:solidFill>
                <a:schemeClr val="tx1"/>
              </a:solidFill>
            </a:endParaRPr>
          </a:p>
        </p:txBody>
      </p:sp>
      <p:sp>
        <p:nvSpPr>
          <p:cNvPr id="16" name="Rectangle: Rounded Corners 15">
            <a:extLst>
              <a:ext uri="{FF2B5EF4-FFF2-40B4-BE49-F238E27FC236}">
                <a16:creationId xmlns:a16="http://schemas.microsoft.com/office/drawing/2014/main" xmlns="" id="{0E699741-4E7B-536A-573D-0FFD9EDB7FCB}"/>
              </a:ext>
            </a:extLst>
          </p:cNvPr>
          <p:cNvSpPr/>
          <p:nvPr/>
        </p:nvSpPr>
        <p:spPr>
          <a:xfrm>
            <a:off x="332739" y="2719067"/>
            <a:ext cx="2550160" cy="1458754"/>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marL="12700" marR="5080" algn="ctr">
              <a:lnSpc>
                <a:spcPct val="125000"/>
              </a:lnSpc>
              <a:spcBef>
                <a:spcPts val="90"/>
              </a:spcBef>
            </a:pPr>
            <a:r>
              <a:rPr lang="en-US" sz="1400" spc="40" dirty="0">
                <a:solidFill>
                  <a:schemeClr val="tx1"/>
                </a:solidFill>
                <a:latin typeface="Microsoft Sans Serif"/>
                <a:cs typeface="Microsoft Sans Serif"/>
              </a:rPr>
              <a:t>Increase </a:t>
            </a:r>
            <a:r>
              <a:rPr lang="en-US" sz="1400" spc="45" dirty="0">
                <a:solidFill>
                  <a:schemeClr val="tx1"/>
                </a:solidFill>
                <a:latin typeface="Microsoft Sans Serif"/>
                <a:cs typeface="Microsoft Sans Serif"/>
              </a:rPr>
              <a:t>in </a:t>
            </a:r>
            <a:r>
              <a:rPr lang="en-US" sz="1400" spc="40" dirty="0">
                <a:solidFill>
                  <a:schemeClr val="tx1"/>
                </a:solidFill>
                <a:latin typeface="Microsoft Sans Serif"/>
                <a:cs typeface="Microsoft Sans Serif"/>
              </a:rPr>
              <a:t>DAU, </a:t>
            </a:r>
            <a:r>
              <a:rPr lang="en-US" sz="1400" spc="70" dirty="0">
                <a:solidFill>
                  <a:schemeClr val="tx1"/>
                </a:solidFill>
                <a:latin typeface="Microsoft Sans Serif"/>
                <a:cs typeface="Microsoft Sans Serif"/>
              </a:rPr>
              <a:t>revenue </a:t>
            </a:r>
            <a:r>
              <a:rPr lang="en-US" sz="1400" spc="75" dirty="0">
                <a:solidFill>
                  <a:schemeClr val="tx1"/>
                </a:solidFill>
                <a:latin typeface="Microsoft Sans Serif"/>
                <a:cs typeface="Microsoft Sans Serif"/>
              </a:rPr>
              <a:t> </a:t>
            </a:r>
            <a:r>
              <a:rPr lang="en-US" sz="1400" spc="80" dirty="0">
                <a:solidFill>
                  <a:schemeClr val="tx1"/>
                </a:solidFill>
                <a:latin typeface="Microsoft Sans Serif"/>
                <a:cs typeface="Microsoft Sans Serif"/>
              </a:rPr>
              <a:t>through</a:t>
            </a:r>
            <a:r>
              <a:rPr lang="en-US" sz="1400" spc="-5" dirty="0">
                <a:solidFill>
                  <a:schemeClr val="tx1"/>
                </a:solidFill>
                <a:latin typeface="Microsoft Sans Serif"/>
                <a:cs typeface="Microsoft Sans Serif"/>
              </a:rPr>
              <a:t> </a:t>
            </a:r>
            <a:r>
              <a:rPr lang="en-US" sz="1400" spc="50" dirty="0">
                <a:solidFill>
                  <a:schemeClr val="tx1"/>
                </a:solidFill>
                <a:latin typeface="Microsoft Sans Serif"/>
                <a:cs typeface="Microsoft Sans Serif"/>
              </a:rPr>
              <a:t>subscription,</a:t>
            </a:r>
            <a:r>
              <a:rPr lang="en-US" sz="1400" spc="35" dirty="0">
                <a:solidFill>
                  <a:schemeClr val="tx1"/>
                </a:solidFill>
                <a:latin typeface="Microsoft Sans Serif"/>
                <a:cs typeface="Microsoft Sans Serif"/>
              </a:rPr>
              <a:t> </a:t>
            </a:r>
            <a:r>
              <a:rPr lang="en-US" sz="1400" spc="85" dirty="0">
                <a:solidFill>
                  <a:schemeClr val="tx1"/>
                </a:solidFill>
                <a:latin typeface="Microsoft Sans Serif"/>
                <a:cs typeface="Microsoft Sans Serif"/>
              </a:rPr>
              <a:t>#partner </a:t>
            </a:r>
            <a:r>
              <a:rPr lang="en-US" sz="1400" spc="-530" dirty="0">
                <a:solidFill>
                  <a:schemeClr val="tx1"/>
                </a:solidFill>
                <a:latin typeface="Microsoft Sans Serif"/>
                <a:cs typeface="Microsoft Sans Serif"/>
              </a:rPr>
              <a:t> </a:t>
            </a:r>
            <a:r>
              <a:rPr lang="en-US" sz="1400" spc="55" dirty="0">
                <a:solidFill>
                  <a:schemeClr val="tx1"/>
                </a:solidFill>
                <a:latin typeface="Microsoft Sans Serif"/>
                <a:cs typeface="Microsoft Sans Serif"/>
              </a:rPr>
              <a:t>restaurants</a:t>
            </a:r>
            <a:r>
              <a:rPr lang="en-US" sz="1400" spc="55" dirty="0">
                <a:solidFill>
                  <a:schemeClr val="tx1"/>
                </a:solidFill>
                <a:latin typeface="Sylfaen"/>
                <a:cs typeface="Sylfaen"/>
              </a:rPr>
              <a:t>/</a:t>
            </a:r>
            <a:r>
              <a:rPr lang="en-US" sz="1400" spc="55" dirty="0">
                <a:solidFill>
                  <a:schemeClr val="tx1"/>
                </a:solidFill>
                <a:latin typeface="Microsoft Sans Serif"/>
                <a:cs typeface="Microsoft Sans Serif"/>
              </a:rPr>
              <a:t>home </a:t>
            </a:r>
            <a:r>
              <a:rPr lang="en-US" sz="1400" spc="40" dirty="0">
                <a:solidFill>
                  <a:schemeClr val="tx1"/>
                </a:solidFill>
                <a:latin typeface="Microsoft Sans Serif"/>
                <a:cs typeface="Microsoft Sans Serif"/>
              </a:rPr>
              <a:t>chefs, </a:t>
            </a:r>
            <a:r>
              <a:rPr lang="en-US" sz="1400" spc="45" dirty="0">
                <a:solidFill>
                  <a:schemeClr val="tx1"/>
                </a:solidFill>
                <a:latin typeface="Microsoft Sans Serif"/>
                <a:cs typeface="Microsoft Sans Serif"/>
              </a:rPr>
              <a:t> </a:t>
            </a:r>
            <a:r>
              <a:rPr lang="en-US" sz="1400" spc="75" dirty="0">
                <a:solidFill>
                  <a:schemeClr val="tx1"/>
                </a:solidFill>
                <a:latin typeface="Microsoft Sans Serif"/>
                <a:cs typeface="Microsoft Sans Serif"/>
              </a:rPr>
              <a:t>#orders,</a:t>
            </a:r>
            <a:r>
              <a:rPr lang="en-US" sz="1400" spc="55" dirty="0">
                <a:solidFill>
                  <a:schemeClr val="tx1"/>
                </a:solidFill>
                <a:latin typeface="Microsoft Sans Serif"/>
                <a:cs typeface="Microsoft Sans Serif"/>
              </a:rPr>
              <a:t> </a:t>
            </a:r>
            <a:r>
              <a:rPr lang="en-US" sz="1400" spc="60" dirty="0">
                <a:solidFill>
                  <a:schemeClr val="tx1"/>
                </a:solidFill>
                <a:latin typeface="Microsoft Sans Serif"/>
                <a:cs typeface="Microsoft Sans Serif"/>
              </a:rPr>
              <a:t>delivery</a:t>
            </a:r>
            <a:r>
              <a:rPr lang="en-US" sz="1400" spc="15" dirty="0">
                <a:solidFill>
                  <a:schemeClr val="tx1"/>
                </a:solidFill>
                <a:latin typeface="Microsoft Sans Serif"/>
                <a:cs typeface="Microsoft Sans Serif"/>
              </a:rPr>
              <a:t> </a:t>
            </a:r>
            <a:r>
              <a:rPr lang="en-US" sz="1400" spc="55" dirty="0">
                <a:solidFill>
                  <a:schemeClr val="tx1"/>
                </a:solidFill>
                <a:latin typeface="Microsoft Sans Serif"/>
                <a:cs typeface="Microsoft Sans Serif"/>
              </a:rPr>
              <a:t>charges</a:t>
            </a:r>
            <a:endParaRPr lang="en-US" sz="1400" dirty="0">
              <a:solidFill>
                <a:schemeClr val="tx1"/>
              </a:solidFill>
              <a:latin typeface="Microsoft Sans Serif"/>
              <a:cs typeface="Microsoft Sans Serif"/>
            </a:endParaRPr>
          </a:p>
        </p:txBody>
      </p:sp>
      <p:cxnSp>
        <p:nvCxnSpPr>
          <p:cNvPr id="18" name="Straight Arrow Connector 17">
            <a:extLst>
              <a:ext uri="{FF2B5EF4-FFF2-40B4-BE49-F238E27FC236}">
                <a16:creationId xmlns:a16="http://schemas.microsoft.com/office/drawing/2014/main" xmlns="" id="{ADA486F0-E45E-0C76-9A53-A0504A654640}"/>
              </a:ext>
            </a:extLst>
          </p:cNvPr>
          <p:cNvCxnSpPr/>
          <p:nvPr/>
        </p:nvCxnSpPr>
        <p:spPr>
          <a:xfrm>
            <a:off x="2895600" y="2072640"/>
            <a:ext cx="3937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xmlns="" id="{766AE00C-65BC-ABED-E8B1-7272A39B86A3}"/>
              </a:ext>
            </a:extLst>
          </p:cNvPr>
          <p:cNvCxnSpPr/>
          <p:nvPr/>
        </p:nvCxnSpPr>
        <p:spPr>
          <a:xfrm>
            <a:off x="3995419" y="3251199"/>
            <a:ext cx="0" cy="286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xmlns="" id="{8ED56578-C4DA-DEA0-F74B-DFDA109BD4AA}"/>
              </a:ext>
            </a:extLst>
          </p:cNvPr>
          <p:cNvCxnSpPr/>
          <p:nvPr/>
        </p:nvCxnSpPr>
        <p:spPr>
          <a:xfrm rot="10800000">
            <a:off x="2794000" y="4177822"/>
            <a:ext cx="494032" cy="4144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9271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tle 1" hidden="1">
            <a:extLst>
              <a:ext uri="{FF2B5EF4-FFF2-40B4-BE49-F238E27FC236}">
                <a16:creationId xmlns:a16="http://schemas.microsoft.com/office/drawing/2014/main" xmlns="" id="{F9103CE3-9207-5FD4-CCBA-5ACCA2E6543F}"/>
              </a:ext>
            </a:extLst>
          </p:cNvPr>
          <p:cNvSpPr>
            <a:spLocks noGrp="1"/>
          </p:cNvSpPr>
          <p:nvPr>
            <p:ph type="title"/>
          </p:nvPr>
        </p:nvSpPr>
        <p:spPr/>
        <p:txBody>
          <a:bodyPr/>
          <a:lstStyle/>
          <a:p>
            <a:endParaRPr lang="en-IN" dirty="0"/>
          </a:p>
        </p:txBody>
      </p:sp>
      <p:pic>
        <p:nvPicPr>
          <p:cNvPr id="8" name="Content Placeholder 7">
            <a:extLst>
              <a:ext uri="{FF2B5EF4-FFF2-40B4-BE49-F238E27FC236}">
                <a16:creationId xmlns:a16="http://schemas.microsoft.com/office/drawing/2014/main" xmlns="" id="{376BC558-CB0F-19D2-4162-0026A10F7E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1920" y="1371600"/>
            <a:ext cx="9458958" cy="4805363"/>
          </a:xfrm>
        </p:spPr>
      </p:pic>
      <p:sp>
        <p:nvSpPr>
          <p:cNvPr id="4" name="Rectangle: Rounded Corners 3">
            <a:extLst>
              <a:ext uri="{FF2B5EF4-FFF2-40B4-BE49-F238E27FC236}">
                <a16:creationId xmlns:a16="http://schemas.microsoft.com/office/drawing/2014/main" xmlns="" id="{15DC0C0B-C794-C4BB-1D7A-526724C1CE10}"/>
              </a:ext>
            </a:extLst>
          </p:cNvPr>
          <p:cNvSpPr/>
          <p:nvPr/>
        </p:nvSpPr>
        <p:spPr>
          <a:xfrm>
            <a:off x="1158238" y="288289"/>
            <a:ext cx="9692640" cy="5283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latin typeface="Arial Black" panose="020B0A04020102020204" pitchFamily="34" charset="0"/>
              </a:rPr>
              <a:t>Breaking down the problem</a:t>
            </a:r>
          </a:p>
        </p:txBody>
      </p:sp>
    </p:spTree>
    <p:extLst>
      <p:ext uri="{BB962C8B-B14F-4D97-AF65-F5344CB8AC3E}">
        <p14:creationId xmlns:p14="http://schemas.microsoft.com/office/powerpoint/2010/main" val="2392756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xmlns="" id="{9D2587D0-6963-160B-511C-18A825A09B16}"/>
              </a:ext>
            </a:extLst>
          </p:cNvPr>
          <p:cNvSpPr/>
          <p:nvPr/>
        </p:nvSpPr>
        <p:spPr>
          <a:xfrm>
            <a:off x="1564640" y="132080"/>
            <a:ext cx="9474200" cy="599440"/>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sz="2400" b="1" spc="45" dirty="0">
                <a:solidFill>
                  <a:schemeClr val="tx1"/>
                </a:solidFill>
              </a:rPr>
              <a:t>IDEATING</a:t>
            </a:r>
            <a:r>
              <a:rPr lang="en-US" sz="2400" b="1" spc="25" dirty="0">
                <a:solidFill>
                  <a:schemeClr val="tx1"/>
                </a:solidFill>
              </a:rPr>
              <a:t> </a:t>
            </a:r>
            <a:r>
              <a:rPr lang="en-US" sz="2400" b="1" spc="15" dirty="0">
                <a:solidFill>
                  <a:schemeClr val="tx1"/>
                </a:solidFill>
              </a:rPr>
              <a:t>THE</a:t>
            </a:r>
            <a:r>
              <a:rPr lang="en-US" sz="2400" b="1" spc="25" dirty="0">
                <a:solidFill>
                  <a:schemeClr val="tx1"/>
                </a:solidFill>
              </a:rPr>
              <a:t> </a:t>
            </a:r>
            <a:r>
              <a:rPr lang="en-US" sz="2400" b="1" spc="60" dirty="0">
                <a:solidFill>
                  <a:schemeClr val="tx1"/>
                </a:solidFill>
              </a:rPr>
              <a:t>SOLUTION</a:t>
            </a:r>
            <a:r>
              <a:rPr lang="en-US" sz="2400" b="1" spc="25" dirty="0">
                <a:solidFill>
                  <a:schemeClr val="tx1"/>
                </a:solidFill>
              </a:rPr>
              <a:t> </a:t>
            </a:r>
            <a:r>
              <a:rPr lang="en-US" sz="2400" b="1" spc="55" dirty="0">
                <a:solidFill>
                  <a:schemeClr val="tx1"/>
                </a:solidFill>
              </a:rPr>
              <a:t>FROM</a:t>
            </a:r>
            <a:r>
              <a:rPr lang="en-US" sz="2400" b="1" spc="30" dirty="0">
                <a:solidFill>
                  <a:schemeClr val="tx1"/>
                </a:solidFill>
              </a:rPr>
              <a:t> </a:t>
            </a:r>
            <a:r>
              <a:rPr lang="en-US" sz="2400" b="1" spc="170" dirty="0">
                <a:solidFill>
                  <a:schemeClr val="tx1"/>
                </a:solidFill>
              </a:rPr>
              <a:t>AN</a:t>
            </a:r>
            <a:r>
              <a:rPr lang="en-US" sz="2400" b="1" spc="25" dirty="0">
                <a:solidFill>
                  <a:schemeClr val="tx1"/>
                </a:solidFill>
              </a:rPr>
              <a:t> </a:t>
            </a:r>
            <a:r>
              <a:rPr lang="en-US" sz="2400" b="1" spc="60" dirty="0">
                <a:solidFill>
                  <a:schemeClr val="tx1"/>
                </a:solidFill>
              </a:rPr>
              <a:t>ALL</a:t>
            </a:r>
            <a:r>
              <a:rPr lang="en-US" sz="2400" b="1" spc="25" dirty="0">
                <a:solidFill>
                  <a:schemeClr val="tx1"/>
                </a:solidFill>
              </a:rPr>
              <a:t> </a:t>
            </a:r>
            <a:r>
              <a:rPr lang="en-US" sz="2400" b="1" spc="20" dirty="0">
                <a:solidFill>
                  <a:schemeClr val="tx1"/>
                </a:solidFill>
              </a:rPr>
              <a:t>ACTORS</a:t>
            </a:r>
            <a:r>
              <a:rPr lang="en-US" sz="2400" b="1" spc="30" dirty="0">
                <a:solidFill>
                  <a:schemeClr val="tx1"/>
                </a:solidFill>
              </a:rPr>
              <a:t> </a:t>
            </a:r>
            <a:r>
              <a:rPr lang="en-US" sz="2400" b="1" spc="-35" dirty="0">
                <a:solidFill>
                  <a:schemeClr val="tx1"/>
                </a:solidFill>
              </a:rPr>
              <a:t>PERSPECTIVE</a:t>
            </a:r>
            <a:endParaRPr lang="en-IN" sz="2400" b="1" dirty="0">
              <a:solidFill>
                <a:schemeClr val="tx1"/>
              </a:solidFill>
            </a:endParaRPr>
          </a:p>
        </p:txBody>
      </p:sp>
      <p:sp>
        <p:nvSpPr>
          <p:cNvPr id="8" name="Rectangle: Rounded Corners 7">
            <a:extLst>
              <a:ext uri="{FF2B5EF4-FFF2-40B4-BE49-F238E27FC236}">
                <a16:creationId xmlns:a16="http://schemas.microsoft.com/office/drawing/2014/main" xmlns="" id="{97F1766E-8E5D-B643-5F36-9D29846CE825}"/>
              </a:ext>
            </a:extLst>
          </p:cNvPr>
          <p:cNvSpPr/>
          <p:nvPr/>
        </p:nvSpPr>
        <p:spPr>
          <a:xfrm>
            <a:off x="904240" y="843280"/>
            <a:ext cx="2661920" cy="34544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tx1"/>
                </a:solidFill>
              </a:rPr>
              <a:t>Solution Introduction </a:t>
            </a:r>
            <a:r>
              <a:rPr lang="en-IN" dirty="0"/>
              <a:t> </a:t>
            </a:r>
          </a:p>
        </p:txBody>
      </p:sp>
      <p:sp>
        <p:nvSpPr>
          <p:cNvPr id="9" name="Rectangle: Rounded Corners 8">
            <a:extLst>
              <a:ext uri="{FF2B5EF4-FFF2-40B4-BE49-F238E27FC236}">
                <a16:creationId xmlns:a16="http://schemas.microsoft.com/office/drawing/2014/main" xmlns="" id="{61606ED0-1B1F-AF76-DED6-4CE36A5721EB}"/>
              </a:ext>
            </a:extLst>
          </p:cNvPr>
          <p:cNvSpPr/>
          <p:nvPr/>
        </p:nvSpPr>
        <p:spPr>
          <a:xfrm>
            <a:off x="309880" y="1300479"/>
            <a:ext cx="4998720" cy="5283201"/>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xmlns="" id="{A8E92DD0-5FF5-3731-9E7B-667DF2DA4EF7}"/>
              </a:ext>
            </a:extLst>
          </p:cNvPr>
          <p:cNvSpPr/>
          <p:nvPr/>
        </p:nvSpPr>
        <p:spPr>
          <a:xfrm>
            <a:off x="904240" y="1393190"/>
            <a:ext cx="1371600" cy="34544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b="1" dirty="0">
                <a:latin typeface="Arial Black" panose="020B0A04020102020204" pitchFamily="34" charset="0"/>
              </a:rPr>
              <a:t>Solution:</a:t>
            </a:r>
          </a:p>
        </p:txBody>
      </p:sp>
      <p:sp>
        <p:nvSpPr>
          <p:cNvPr id="12" name="Rectangle: Rounded Corners 11">
            <a:extLst>
              <a:ext uri="{FF2B5EF4-FFF2-40B4-BE49-F238E27FC236}">
                <a16:creationId xmlns:a16="http://schemas.microsoft.com/office/drawing/2014/main" xmlns="" id="{491154B5-AC57-D8A2-07BD-A04DD99B6D67}"/>
              </a:ext>
            </a:extLst>
          </p:cNvPr>
          <p:cNvSpPr/>
          <p:nvPr/>
        </p:nvSpPr>
        <p:spPr>
          <a:xfrm>
            <a:off x="673100" y="1795145"/>
            <a:ext cx="3972560" cy="4632960"/>
          </a:xfrm>
          <a:prstGeom prst="roundRect">
            <a:avLst/>
          </a:prstGeom>
          <a:ln>
            <a:solidFill>
              <a:schemeClr val="bg1">
                <a:lumMod val="65000"/>
              </a:schemeClr>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N" sz="1400" dirty="0">
              <a:solidFill>
                <a:schemeClr val="tx1"/>
              </a:solidFill>
            </a:endParaRPr>
          </a:p>
          <a:p>
            <a:pPr algn="ctr"/>
            <a:endParaRPr lang="en-IN" sz="1400" dirty="0">
              <a:solidFill>
                <a:schemeClr val="tx1"/>
              </a:solidFill>
            </a:endParaRPr>
          </a:p>
          <a:p>
            <a:pPr algn="ctr"/>
            <a:r>
              <a:rPr lang="en-IN" sz="1200" dirty="0">
                <a:solidFill>
                  <a:schemeClr val="tx1"/>
                </a:solidFill>
              </a:rPr>
              <a:t>Introducing premium membership for the customers  the target audience will be who travel at  regular intervals and offering them with coupons that can be used to buy food and beverages, premium membership allowing customer to order food even in flight at same discount as shown during the purchasing of ticket.</a:t>
            </a:r>
          </a:p>
          <a:p>
            <a:pPr algn="ctr"/>
            <a:endParaRPr lang="en-IN" sz="1200" dirty="0">
              <a:solidFill>
                <a:schemeClr val="tx1"/>
              </a:solidFill>
            </a:endParaRPr>
          </a:p>
          <a:p>
            <a:pPr algn="ctr"/>
            <a:r>
              <a:rPr lang="en-IN" sz="1200" dirty="0">
                <a:solidFill>
                  <a:schemeClr val="tx1"/>
                </a:solidFill>
              </a:rPr>
              <a:t>Slightly Increasing the price of Ticket by 2-3% and including the food and beverages within that flight.</a:t>
            </a:r>
          </a:p>
          <a:p>
            <a:pPr algn="ctr"/>
            <a:endParaRPr lang="en-IN" sz="1200" dirty="0">
              <a:solidFill>
                <a:schemeClr val="tx1"/>
              </a:solidFill>
            </a:endParaRPr>
          </a:p>
          <a:p>
            <a:pPr algn="ctr"/>
            <a:r>
              <a:rPr lang="en-IN" sz="1200" dirty="0">
                <a:solidFill>
                  <a:schemeClr val="tx1"/>
                </a:solidFill>
              </a:rPr>
              <a:t>Increasing global vendors count by properly authenticating their food</a:t>
            </a:r>
          </a:p>
          <a:p>
            <a:pPr algn="ctr"/>
            <a:r>
              <a:rPr lang="en-IN" sz="1200" dirty="0">
                <a:solidFill>
                  <a:schemeClr val="tx1"/>
                </a:solidFill>
              </a:rPr>
              <a:t>Not to sell the expiry food on airports </a:t>
            </a:r>
          </a:p>
          <a:p>
            <a:pPr algn="ctr"/>
            <a:r>
              <a:rPr lang="en-IN" sz="1200" dirty="0">
                <a:solidFill>
                  <a:schemeClr val="tx1"/>
                </a:solidFill>
              </a:rPr>
              <a:t>Availability of veg food should be increased</a:t>
            </a:r>
          </a:p>
          <a:p>
            <a:pPr algn="ctr"/>
            <a:endParaRPr lang="en-IN" sz="1200" dirty="0">
              <a:solidFill>
                <a:schemeClr val="tx1"/>
              </a:solidFill>
            </a:endParaRPr>
          </a:p>
          <a:p>
            <a:pPr algn="ctr"/>
            <a:r>
              <a:rPr lang="en-IN" sz="1200" dirty="0">
                <a:solidFill>
                  <a:schemeClr val="tx1"/>
                </a:solidFill>
              </a:rPr>
              <a:t>Food which is available should be updated on the app and the unavailable food should be disappeared from the list</a:t>
            </a:r>
          </a:p>
          <a:p>
            <a:pPr algn="ctr"/>
            <a:r>
              <a:rPr lang="en-IN" sz="1200" dirty="0">
                <a:solidFill>
                  <a:schemeClr val="tx1"/>
                </a:solidFill>
              </a:rPr>
              <a:t>Allow people to order the food at slightly less discount as shown during the purchase of ticket. For </a:t>
            </a:r>
            <a:r>
              <a:rPr lang="en-IN" sz="1200" dirty="0" err="1">
                <a:solidFill>
                  <a:schemeClr val="tx1"/>
                </a:solidFill>
              </a:rPr>
              <a:t>eg</a:t>
            </a:r>
            <a:r>
              <a:rPr lang="en-IN" sz="1200" dirty="0">
                <a:solidFill>
                  <a:schemeClr val="tx1"/>
                </a:solidFill>
              </a:rPr>
              <a:t>:</a:t>
            </a:r>
          </a:p>
          <a:p>
            <a:pPr algn="ctr"/>
            <a:r>
              <a:rPr lang="en-IN" sz="1200" dirty="0">
                <a:solidFill>
                  <a:schemeClr val="tx1"/>
                </a:solidFill>
              </a:rPr>
              <a:t>Discount during purchase of ticket was 35% then during flight it should be given around 20-15% not zero </a:t>
            </a:r>
          </a:p>
          <a:p>
            <a:pPr algn="ctr"/>
            <a:endParaRPr lang="en-IN" sz="1200" dirty="0">
              <a:solidFill>
                <a:schemeClr val="tx1"/>
              </a:solidFill>
            </a:endParaRPr>
          </a:p>
          <a:p>
            <a:pPr algn="ctr"/>
            <a:endParaRPr lang="en-IN" sz="1200" dirty="0">
              <a:solidFill>
                <a:schemeClr val="tx1"/>
              </a:solidFill>
            </a:endParaRPr>
          </a:p>
          <a:p>
            <a:pPr algn="ctr"/>
            <a:endParaRPr lang="en-IN" sz="1200" dirty="0"/>
          </a:p>
          <a:p>
            <a:pPr algn="ctr"/>
            <a:endParaRPr lang="en-IN" dirty="0"/>
          </a:p>
        </p:txBody>
      </p:sp>
      <p:sp>
        <p:nvSpPr>
          <p:cNvPr id="13" name="Rectangle: Rounded Corners 12">
            <a:extLst>
              <a:ext uri="{FF2B5EF4-FFF2-40B4-BE49-F238E27FC236}">
                <a16:creationId xmlns:a16="http://schemas.microsoft.com/office/drawing/2014/main" xmlns="" id="{C1BAF523-3E51-AAA4-B0BD-ACDA7AB5CCBC}"/>
              </a:ext>
            </a:extLst>
          </p:cNvPr>
          <p:cNvSpPr/>
          <p:nvPr/>
        </p:nvSpPr>
        <p:spPr>
          <a:xfrm>
            <a:off x="5725160" y="793750"/>
            <a:ext cx="5984240" cy="1869440"/>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xmlns="" id="{70EEFCBA-680E-82C2-FDF2-3043ACEE920A}"/>
              </a:ext>
            </a:extLst>
          </p:cNvPr>
          <p:cNvSpPr/>
          <p:nvPr/>
        </p:nvSpPr>
        <p:spPr>
          <a:xfrm>
            <a:off x="6139180" y="914400"/>
            <a:ext cx="1371600" cy="34544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b="1" dirty="0">
                <a:latin typeface="Arial Black" panose="020B0A04020102020204" pitchFamily="34" charset="0"/>
              </a:rPr>
              <a:t>Impact:</a:t>
            </a:r>
          </a:p>
        </p:txBody>
      </p:sp>
      <p:sp>
        <p:nvSpPr>
          <p:cNvPr id="15" name="Rectangle: Rounded Corners 14">
            <a:extLst>
              <a:ext uri="{FF2B5EF4-FFF2-40B4-BE49-F238E27FC236}">
                <a16:creationId xmlns:a16="http://schemas.microsoft.com/office/drawing/2014/main" xmlns="" id="{1401752C-43E6-7E6C-1C04-1385B4C7FBCB}"/>
              </a:ext>
            </a:extLst>
          </p:cNvPr>
          <p:cNvSpPr/>
          <p:nvPr/>
        </p:nvSpPr>
        <p:spPr>
          <a:xfrm>
            <a:off x="6096000" y="1322705"/>
            <a:ext cx="5311140" cy="1217930"/>
          </a:xfrm>
          <a:prstGeom prst="roundRect">
            <a:avLst/>
          </a:prstGeom>
          <a:ln>
            <a:solidFill>
              <a:schemeClr val="bg1">
                <a:lumMod val="65000"/>
              </a:schemeClr>
            </a:solidFill>
          </a:ln>
        </p:spPr>
        <p:style>
          <a:lnRef idx="3">
            <a:schemeClr val="lt1"/>
          </a:lnRef>
          <a:fillRef idx="1">
            <a:schemeClr val="accent2"/>
          </a:fillRef>
          <a:effectRef idx="1">
            <a:schemeClr val="accent2"/>
          </a:effectRef>
          <a:fontRef idx="minor">
            <a:schemeClr val="lt1"/>
          </a:fontRef>
        </p:style>
        <p:txBody>
          <a:bodyPr rtlCol="0" anchor="ctr"/>
          <a:lstStyle/>
          <a:p>
            <a:pPr marL="12700" marR="5080">
              <a:lnSpc>
                <a:spcPct val="123500"/>
              </a:lnSpc>
              <a:spcBef>
                <a:spcPts val="70"/>
              </a:spcBef>
            </a:pPr>
            <a:r>
              <a:rPr lang="en-US" sz="1200" dirty="0">
                <a:solidFill>
                  <a:schemeClr val="tx1"/>
                </a:solidFill>
                <a:latin typeface="Microsoft Sans Serif"/>
                <a:cs typeface="Microsoft Sans Serif"/>
              </a:rPr>
              <a:t>It addresses the users pain points and increases customer satisfaction and differentiates united airlines from others. Authentication of vendors makes sure that customer gets healthy and good quality of food.</a:t>
            </a:r>
          </a:p>
          <a:p>
            <a:pPr marL="12700" marR="5080">
              <a:lnSpc>
                <a:spcPct val="123500"/>
              </a:lnSpc>
              <a:spcBef>
                <a:spcPts val="70"/>
              </a:spcBef>
            </a:pPr>
            <a:r>
              <a:rPr lang="en-US" sz="1200" dirty="0">
                <a:solidFill>
                  <a:schemeClr val="tx1"/>
                </a:solidFill>
                <a:latin typeface="Microsoft Sans Serif"/>
                <a:cs typeface="Microsoft Sans Serif"/>
              </a:rPr>
              <a:t>The premium feature attracts the users as they get coupons with which they can purchase food</a:t>
            </a:r>
            <a:r>
              <a:rPr lang="en-US" sz="1200" dirty="0">
                <a:latin typeface="Microsoft Sans Serif"/>
                <a:cs typeface="Microsoft Sans Serif"/>
              </a:rPr>
              <a:t>.</a:t>
            </a:r>
          </a:p>
        </p:txBody>
      </p:sp>
      <p:sp>
        <p:nvSpPr>
          <p:cNvPr id="16" name="Rectangle: Rounded Corners 15">
            <a:extLst>
              <a:ext uri="{FF2B5EF4-FFF2-40B4-BE49-F238E27FC236}">
                <a16:creationId xmlns:a16="http://schemas.microsoft.com/office/drawing/2014/main" xmlns="" id="{296076C0-C702-3679-4954-DAB24F3AD29E}"/>
              </a:ext>
            </a:extLst>
          </p:cNvPr>
          <p:cNvSpPr/>
          <p:nvPr/>
        </p:nvSpPr>
        <p:spPr>
          <a:xfrm>
            <a:off x="5684520" y="2753360"/>
            <a:ext cx="6065520" cy="3830320"/>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dirty="0"/>
          </a:p>
        </p:txBody>
      </p:sp>
      <p:sp>
        <p:nvSpPr>
          <p:cNvPr id="19" name="Rectangle: Rounded Corners 18">
            <a:extLst>
              <a:ext uri="{FF2B5EF4-FFF2-40B4-BE49-F238E27FC236}">
                <a16:creationId xmlns:a16="http://schemas.microsoft.com/office/drawing/2014/main" xmlns="" id="{0E332937-D341-FBC3-2B2B-C7B1B0C1C0F8}"/>
              </a:ext>
            </a:extLst>
          </p:cNvPr>
          <p:cNvSpPr/>
          <p:nvPr/>
        </p:nvSpPr>
        <p:spPr>
          <a:xfrm>
            <a:off x="6139180" y="2896870"/>
            <a:ext cx="4803140" cy="34544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marL="12700">
              <a:lnSpc>
                <a:spcPct val="100000"/>
              </a:lnSpc>
              <a:spcBef>
                <a:spcPts val="105"/>
              </a:spcBef>
              <a:tabLst>
                <a:tab pos="3729354" algn="l"/>
              </a:tabLst>
            </a:pPr>
            <a:r>
              <a:rPr lang="en-US" sz="1800" b="1" spc="114" dirty="0">
                <a:latin typeface="Arial Black" panose="020B0A04020102020204" pitchFamily="34" charset="0"/>
                <a:cs typeface="Microsoft Sans Serif"/>
              </a:rPr>
              <a:t>All</a:t>
            </a:r>
            <a:r>
              <a:rPr lang="en-US" sz="1800" b="1" spc="20" dirty="0">
                <a:latin typeface="Arial Black" panose="020B0A04020102020204" pitchFamily="34" charset="0"/>
                <a:cs typeface="Microsoft Sans Serif"/>
              </a:rPr>
              <a:t> </a:t>
            </a:r>
            <a:r>
              <a:rPr lang="en-US" sz="1800" b="1" spc="110" dirty="0">
                <a:latin typeface="Arial Black" panose="020B0A04020102020204" pitchFamily="34" charset="0"/>
                <a:cs typeface="Microsoft Sans Serif"/>
              </a:rPr>
              <a:t>Actors</a:t>
            </a:r>
            <a:r>
              <a:rPr lang="en-US" sz="1800" b="1" spc="25" dirty="0">
                <a:latin typeface="Arial Black" panose="020B0A04020102020204" pitchFamily="34" charset="0"/>
                <a:cs typeface="Microsoft Sans Serif"/>
              </a:rPr>
              <a:t> </a:t>
            </a:r>
            <a:r>
              <a:rPr lang="en-US" sz="1800" b="1" spc="85" dirty="0">
                <a:latin typeface="Arial Black" panose="020B0A04020102020204" pitchFamily="34" charset="0"/>
                <a:cs typeface="Microsoft Sans Serif"/>
              </a:rPr>
              <a:t>Perspective </a:t>
            </a:r>
            <a:r>
              <a:rPr lang="en-US" sz="1800" b="1" spc="114" dirty="0">
                <a:latin typeface="Arial Black" panose="020B0A04020102020204" pitchFamily="34" charset="0"/>
                <a:cs typeface="Microsoft Sans Serif"/>
              </a:rPr>
              <a:t>and</a:t>
            </a:r>
            <a:r>
              <a:rPr lang="en-US" sz="1800" b="1" spc="-60" dirty="0">
                <a:latin typeface="Arial Black" panose="020B0A04020102020204" pitchFamily="34" charset="0"/>
                <a:cs typeface="Microsoft Sans Serif"/>
              </a:rPr>
              <a:t> </a:t>
            </a:r>
            <a:r>
              <a:rPr lang="en-US" sz="1800" b="1" spc="85" dirty="0">
                <a:latin typeface="Arial Black" panose="020B0A04020102020204" pitchFamily="34" charset="0"/>
                <a:cs typeface="Microsoft Sans Serif"/>
              </a:rPr>
              <a:t>Needs</a:t>
            </a:r>
            <a:endParaRPr lang="en-US" sz="1800" b="1" dirty="0">
              <a:latin typeface="Arial Black" panose="020B0A04020102020204" pitchFamily="34" charset="0"/>
              <a:cs typeface="Microsoft Sans Serif"/>
            </a:endParaRPr>
          </a:p>
        </p:txBody>
      </p:sp>
      <p:sp>
        <p:nvSpPr>
          <p:cNvPr id="20" name="Rectangle: Rounded Corners 19">
            <a:extLst>
              <a:ext uri="{FF2B5EF4-FFF2-40B4-BE49-F238E27FC236}">
                <a16:creationId xmlns:a16="http://schemas.microsoft.com/office/drawing/2014/main" xmlns="" id="{A8106787-4D00-20B2-DD8D-FDAB19215D92}"/>
              </a:ext>
            </a:extLst>
          </p:cNvPr>
          <p:cNvSpPr/>
          <p:nvPr/>
        </p:nvSpPr>
        <p:spPr>
          <a:xfrm>
            <a:off x="5865813" y="3490595"/>
            <a:ext cx="1838960" cy="284480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200" b="1" dirty="0">
                <a:solidFill>
                  <a:schemeClr val="tx1"/>
                </a:solidFill>
                <a:latin typeface="Arial Black" panose="020B0A04020102020204" pitchFamily="34" charset="0"/>
              </a:rPr>
              <a:t>Investors </a:t>
            </a:r>
          </a:p>
          <a:p>
            <a:r>
              <a:rPr lang="en-US" sz="1200" spc="35" dirty="0">
                <a:solidFill>
                  <a:schemeClr val="tx1"/>
                </a:solidFill>
                <a:latin typeface="Microsoft Sans Serif"/>
                <a:cs typeface="Microsoft Sans Serif"/>
              </a:rPr>
              <a:t>Witness </a:t>
            </a:r>
            <a:r>
              <a:rPr lang="en-US" sz="1200" spc="45" dirty="0">
                <a:solidFill>
                  <a:schemeClr val="tx1"/>
                </a:solidFill>
                <a:latin typeface="Microsoft Sans Serif"/>
                <a:cs typeface="Microsoft Sans Serif"/>
              </a:rPr>
              <a:t>sustainable </a:t>
            </a:r>
            <a:r>
              <a:rPr lang="en-US" sz="1200" spc="65" dirty="0">
                <a:solidFill>
                  <a:schemeClr val="tx1"/>
                </a:solidFill>
                <a:latin typeface="Microsoft Sans Serif"/>
                <a:cs typeface="Microsoft Sans Serif"/>
              </a:rPr>
              <a:t>growth, </a:t>
            </a:r>
            <a:r>
              <a:rPr lang="en-US" sz="1200" spc="45" dirty="0">
                <a:solidFill>
                  <a:schemeClr val="tx1"/>
                </a:solidFill>
                <a:latin typeface="Microsoft Sans Serif"/>
                <a:cs typeface="Microsoft Sans Serif"/>
              </a:rPr>
              <a:t>profitability, </a:t>
            </a:r>
            <a:r>
              <a:rPr lang="en-US" sz="1200" spc="65" dirty="0">
                <a:solidFill>
                  <a:schemeClr val="tx1"/>
                </a:solidFill>
                <a:latin typeface="Microsoft Sans Serif"/>
                <a:cs typeface="Microsoft Sans Serif"/>
              </a:rPr>
              <a:t>and </a:t>
            </a:r>
            <a:r>
              <a:rPr lang="en-US" sz="1200" spc="60" dirty="0">
                <a:solidFill>
                  <a:schemeClr val="tx1"/>
                </a:solidFill>
                <a:latin typeface="Microsoft Sans Serif"/>
                <a:cs typeface="Microsoft Sans Serif"/>
              </a:rPr>
              <a:t>innovation </a:t>
            </a:r>
            <a:r>
              <a:rPr lang="en-US" sz="1200" spc="65"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through</a:t>
            </a:r>
            <a:r>
              <a:rPr lang="en-US" sz="1200" spc="175"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“Premium” and authentication </a:t>
            </a:r>
            <a:r>
              <a:rPr lang="en-US" sz="1200" spc="70" dirty="0">
                <a:solidFill>
                  <a:schemeClr val="tx1"/>
                </a:solidFill>
                <a:latin typeface="Microsoft Sans Serif"/>
                <a:cs typeface="Microsoft Sans Serif"/>
              </a:rPr>
              <a:t>which</a:t>
            </a:r>
            <a:r>
              <a:rPr lang="en-US" sz="1200" spc="5" dirty="0">
                <a:solidFill>
                  <a:schemeClr val="tx1"/>
                </a:solidFill>
                <a:latin typeface="Microsoft Sans Serif"/>
                <a:cs typeface="Microsoft Sans Serif"/>
              </a:rPr>
              <a:t> </a:t>
            </a:r>
            <a:r>
              <a:rPr lang="en-US" sz="1200" spc="50" dirty="0">
                <a:solidFill>
                  <a:schemeClr val="tx1"/>
                </a:solidFill>
                <a:latin typeface="Microsoft Sans Serif"/>
                <a:cs typeface="Microsoft Sans Serif"/>
              </a:rPr>
              <a:t>addresses</a:t>
            </a:r>
            <a:r>
              <a:rPr lang="en-US" sz="1200" spc="10" dirty="0">
                <a:solidFill>
                  <a:schemeClr val="tx1"/>
                </a:solidFill>
                <a:latin typeface="Microsoft Sans Serif"/>
                <a:cs typeface="Microsoft Sans Serif"/>
              </a:rPr>
              <a:t> </a:t>
            </a:r>
            <a:r>
              <a:rPr lang="en-US" sz="1200" spc="60" dirty="0">
                <a:solidFill>
                  <a:schemeClr val="tx1"/>
                </a:solidFill>
                <a:latin typeface="Microsoft Sans Serif"/>
                <a:cs typeface="Microsoft Sans Serif"/>
              </a:rPr>
              <a:t>customer</a:t>
            </a:r>
            <a:r>
              <a:rPr lang="en-US" sz="1200" spc="10"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pain </a:t>
            </a:r>
            <a:r>
              <a:rPr lang="en-US" sz="1200" spc="-525"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points and contributes </a:t>
            </a:r>
            <a:r>
              <a:rPr lang="en-US" sz="1200" spc="95" dirty="0">
                <a:solidFill>
                  <a:schemeClr val="tx1"/>
                </a:solidFill>
                <a:latin typeface="Microsoft Sans Serif"/>
                <a:cs typeface="Microsoft Sans Serif"/>
              </a:rPr>
              <a:t>to </a:t>
            </a:r>
            <a:r>
              <a:rPr lang="en-US" sz="1200" spc="80" dirty="0">
                <a:solidFill>
                  <a:schemeClr val="tx1"/>
                </a:solidFill>
                <a:latin typeface="Microsoft Sans Serif"/>
                <a:cs typeface="Microsoft Sans Serif"/>
              </a:rPr>
              <a:t>the </a:t>
            </a:r>
            <a:r>
              <a:rPr lang="en-US" sz="1200" spc="85"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company's</a:t>
            </a:r>
            <a:r>
              <a:rPr lang="en-US" sz="1200" spc="15" dirty="0">
                <a:solidFill>
                  <a:schemeClr val="tx1"/>
                </a:solidFill>
                <a:latin typeface="Microsoft Sans Serif"/>
                <a:cs typeface="Microsoft Sans Serif"/>
              </a:rPr>
              <a:t> </a:t>
            </a:r>
            <a:r>
              <a:rPr lang="en-US" sz="1200" spc="20" dirty="0">
                <a:solidFill>
                  <a:schemeClr val="tx1"/>
                </a:solidFill>
                <a:latin typeface="Microsoft Sans Serif"/>
                <a:cs typeface="Microsoft Sans Serif"/>
              </a:rPr>
              <a:t>success</a:t>
            </a:r>
            <a:endParaRPr lang="en-IN" sz="1200" dirty="0">
              <a:solidFill>
                <a:schemeClr val="tx1"/>
              </a:solidFill>
            </a:endParaRPr>
          </a:p>
        </p:txBody>
      </p:sp>
      <p:sp>
        <p:nvSpPr>
          <p:cNvPr id="23" name="Rectangle: Rounded Corners 22">
            <a:extLst>
              <a:ext uri="{FF2B5EF4-FFF2-40B4-BE49-F238E27FC236}">
                <a16:creationId xmlns:a16="http://schemas.microsoft.com/office/drawing/2014/main" xmlns="" id="{382C0459-7D40-8CD1-FDA0-42B185B8B90B}"/>
              </a:ext>
            </a:extLst>
          </p:cNvPr>
          <p:cNvSpPr/>
          <p:nvPr/>
        </p:nvSpPr>
        <p:spPr>
          <a:xfrm>
            <a:off x="7832090" y="3490595"/>
            <a:ext cx="1838960" cy="284480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200" b="1" dirty="0">
                <a:solidFill>
                  <a:schemeClr val="tx1"/>
                </a:solidFill>
                <a:latin typeface="Arial Black" panose="020B0A04020102020204" pitchFamily="34" charset="0"/>
              </a:rPr>
              <a:t>Delivery Partners </a:t>
            </a:r>
          </a:p>
          <a:p>
            <a:r>
              <a:rPr lang="en-US" sz="1200" spc="50" dirty="0">
                <a:solidFill>
                  <a:schemeClr val="tx1"/>
                </a:solidFill>
                <a:latin typeface="Microsoft Sans Serif"/>
                <a:cs typeface="Microsoft Sans Serif"/>
              </a:rPr>
              <a:t>Experience</a:t>
            </a:r>
            <a:r>
              <a:rPr lang="en-US" sz="1200" spc="-10"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consistent</a:t>
            </a:r>
            <a:r>
              <a:rPr lang="en-US" sz="1200" spc="-10" dirty="0">
                <a:solidFill>
                  <a:schemeClr val="tx1"/>
                </a:solidFill>
                <a:latin typeface="Microsoft Sans Serif"/>
                <a:cs typeface="Microsoft Sans Serif"/>
              </a:rPr>
              <a:t> </a:t>
            </a:r>
            <a:r>
              <a:rPr lang="en-US" sz="1200" spc="80" dirty="0">
                <a:solidFill>
                  <a:schemeClr val="tx1"/>
                </a:solidFill>
                <a:latin typeface="Microsoft Sans Serif"/>
                <a:cs typeface="Microsoft Sans Serif"/>
              </a:rPr>
              <a:t>demand </a:t>
            </a:r>
            <a:r>
              <a:rPr lang="en-US" sz="1200" spc="-530" dirty="0">
                <a:solidFill>
                  <a:schemeClr val="tx1"/>
                </a:solidFill>
                <a:latin typeface="Microsoft Sans Serif"/>
                <a:cs typeface="Microsoft Sans Serif"/>
              </a:rPr>
              <a:t> </a:t>
            </a:r>
            <a:r>
              <a:rPr lang="en-US" sz="1200" spc="65" dirty="0">
                <a:solidFill>
                  <a:schemeClr val="tx1"/>
                </a:solidFill>
                <a:latin typeface="Microsoft Sans Serif"/>
                <a:cs typeface="Microsoft Sans Serif"/>
              </a:rPr>
              <a:t>for </a:t>
            </a:r>
            <a:r>
              <a:rPr lang="en-US" sz="1200" spc="40" dirty="0">
                <a:solidFill>
                  <a:schemeClr val="tx1"/>
                </a:solidFill>
                <a:latin typeface="Microsoft Sans Serif"/>
                <a:cs typeface="Microsoft Sans Serif"/>
              </a:rPr>
              <a:t>deliveries, </a:t>
            </a:r>
            <a:r>
              <a:rPr lang="en-US" sz="1200" spc="60" dirty="0">
                <a:solidFill>
                  <a:schemeClr val="tx1"/>
                </a:solidFill>
                <a:latin typeface="Microsoft Sans Serif"/>
                <a:cs typeface="Microsoft Sans Serif"/>
              </a:rPr>
              <a:t>ensuring </a:t>
            </a:r>
            <a:r>
              <a:rPr lang="en-US" sz="1200" spc="55" dirty="0">
                <a:solidFill>
                  <a:schemeClr val="tx1"/>
                </a:solidFill>
                <a:latin typeface="Microsoft Sans Serif"/>
                <a:cs typeface="Microsoft Sans Serif"/>
              </a:rPr>
              <a:t>stable </a:t>
            </a:r>
            <a:r>
              <a:rPr lang="en-US" sz="1200" spc="60" dirty="0">
                <a:solidFill>
                  <a:schemeClr val="tx1"/>
                </a:solidFill>
                <a:latin typeface="Microsoft Sans Serif"/>
                <a:cs typeface="Microsoft Sans Serif"/>
              </a:rPr>
              <a:t> </a:t>
            </a:r>
            <a:r>
              <a:rPr lang="en-US" sz="1200" spc="70" dirty="0">
                <a:solidFill>
                  <a:schemeClr val="tx1"/>
                </a:solidFill>
                <a:latin typeface="Microsoft Sans Serif"/>
                <a:cs typeface="Microsoft Sans Serif"/>
              </a:rPr>
              <a:t>income </a:t>
            </a:r>
            <a:r>
              <a:rPr lang="en-US" sz="1200" spc="65" dirty="0">
                <a:solidFill>
                  <a:schemeClr val="tx1"/>
                </a:solidFill>
                <a:latin typeface="Microsoft Sans Serif"/>
                <a:cs typeface="Microsoft Sans Serif"/>
              </a:rPr>
              <a:t>and </a:t>
            </a:r>
            <a:r>
              <a:rPr lang="en-US" sz="1200" spc="70" dirty="0">
                <a:solidFill>
                  <a:schemeClr val="tx1"/>
                </a:solidFill>
                <a:latin typeface="Microsoft Sans Serif"/>
                <a:cs typeface="Microsoft Sans Serif"/>
              </a:rPr>
              <a:t>opportunities </a:t>
            </a:r>
            <a:r>
              <a:rPr lang="en-US" sz="1200" spc="65" dirty="0">
                <a:solidFill>
                  <a:schemeClr val="tx1"/>
                </a:solidFill>
                <a:latin typeface="Microsoft Sans Serif"/>
                <a:cs typeface="Microsoft Sans Serif"/>
              </a:rPr>
              <a:t>for </a:t>
            </a:r>
            <a:r>
              <a:rPr lang="en-US" sz="1200" spc="70"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maximizing</a:t>
            </a:r>
            <a:r>
              <a:rPr lang="en-US" sz="1200" spc="15" dirty="0">
                <a:solidFill>
                  <a:schemeClr val="tx1"/>
                </a:solidFill>
                <a:latin typeface="Microsoft Sans Serif"/>
                <a:cs typeface="Microsoft Sans Serif"/>
              </a:rPr>
              <a:t> </a:t>
            </a:r>
            <a:r>
              <a:rPr lang="en-US" sz="1200" spc="35" dirty="0">
                <a:solidFill>
                  <a:schemeClr val="tx1"/>
                </a:solidFill>
                <a:latin typeface="Microsoft Sans Serif"/>
                <a:cs typeface="Microsoft Sans Serif"/>
              </a:rPr>
              <a:t>earnings</a:t>
            </a:r>
            <a:endParaRPr lang="en-IN" sz="1200" dirty="0">
              <a:solidFill>
                <a:schemeClr val="tx1"/>
              </a:solidFill>
            </a:endParaRPr>
          </a:p>
        </p:txBody>
      </p:sp>
      <p:sp>
        <p:nvSpPr>
          <p:cNvPr id="24" name="Rectangle: Rounded Corners 23">
            <a:extLst>
              <a:ext uri="{FF2B5EF4-FFF2-40B4-BE49-F238E27FC236}">
                <a16:creationId xmlns:a16="http://schemas.microsoft.com/office/drawing/2014/main" xmlns="" id="{2D05C61B-6D24-0460-7893-B1FED996BFEE}"/>
              </a:ext>
            </a:extLst>
          </p:cNvPr>
          <p:cNvSpPr/>
          <p:nvPr/>
        </p:nvSpPr>
        <p:spPr>
          <a:xfrm>
            <a:off x="9773920" y="3490595"/>
            <a:ext cx="1838960" cy="284480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200" b="1" dirty="0">
                <a:solidFill>
                  <a:schemeClr val="tx1"/>
                </a:solidFill>
                <a:latin typeface="Arial Black" panose="020B0A04020102020204" pitchFamily="34" charset="0"/>
              </a:rPr>
              <a:t>Customers and premium as platform </a:t>
            </a:r>
          </a:p>
          <a:p>
            <a:r>
              <a:rPr lang="en-US" sz="1200" spc="25" dirty="0">
                <a:solidFill>
                  <a:schemeClr val="tx1"/>
                </a:solidFill>
                <a:latin typeface="Microsoft Sans Serif"/>
                <a:cs typeface="Microsoft Sans Serif"/>
              </a:rPr>
              <a:t>Enjoy </a:t>
            </a:r>
            <a:r>
              <a:rPr lang="en-US" sz="1200" spc="55" dirty="0">
                <a:solidFill>
                  <a:schemeClr val="tx1"/>
                </a:solidFill>
                <a:latin typeface="Microsoft Sans Serif"/>
                <a:cs typeface="Microsoft Sans Serif"/>
              </a:rPr>
              <a:t>convenient, </a:t>
            </a:r>
            <a:r>
              <a:rPr lang="en-US" sz="1200" spc="40" dirty="0">
                <a:solidFill>
                  <a:schemeClr val="tx1"/>
                </a:solidFill>
                <a:latin typeface="Microsoft Sans Serif"/>
                <a:cs typeface="Microsoft Sans Serif"/>
              </a:rPr>
              <a:t>healthier, </a:t>
            </a:r>
            <a:r>
              <a:rPr lang="en-US" sz="1200" spc="65" dirty="0">
                <a:solidFill>
                  <a:schemeClr val="tx1"/>
                </a:solidFill>
                <a:latin typeface="Microsoft Sans Serif"/>
                <a:cs typeface="Microsoft Sans Serif"/>
              </a:rPr>
              <a:t>and </a:t>
            </a:r>
            <a:r>
              <a:rPr lang="en-US" sz="1200" spc="45" dirty="0">
                <a:solidFill>
                  <a:schemeClr val="tx1"/>
                </a:solidFill>
                <a:latin typeface="Microsoft Sans Serif"/>
                <a:cs typeface="Microsoft Sans Serif"/>
              </a:rPr>
              <a:t>time-saving </a:t>
            </a:r>
            <a:r>
              <a:rPr lang="en-US" sz="1200" spc="35" dirty="0">
                <a:solidFill>
                  <a:schemeClr val="tx1"/>
                </a:solidFill>
                <a:latin typeface="Microsoft Sans Serif"/>
                <a:cs typeface="Microsoft Sans Serif"/>
              </a:rPr>
              <a:t>meals </a:t>
            </a:r>
            <a:r>
              <a:rPr lang="en-US" sz="1200" spc="75" dirty="0">
                <a:solidFill>
                  <a:schemeClr val="tx1"/>
                </a:solidFill>
                <a:latin typeface="Microsoft Sans Serif"/>
                <a:cs typeface="Microsoft Sans Serif"/>
              </a:rPr>
              <a:t>with </a:t>
            </a:r>
            <a:r>
              <a:rPr lang="en-US" sz="1200" spc="70" dirty="0">
                <a:solidFill>
                  <a:schemeClr val="tx1"/>
                </a:solidFill>
                <a:latin typeface="Microsoft Sans Serif"/>
                <a:cs typeface="Microsoft Sans Serif"/>
              </a:rPr>
              <a:t>automated</a:t>
            </a:r>
          </a:p>
          <a:p>
            <a:r>
              <a:rPr lang="en-US" sz="1200" spc="40" dirty="0">
                <a:solidFill>
                  <a:schemeClr val="tx1"/>
                </a:solidFill>
                <a:latin typeface="Microsoft Sans Serif"/>
                <a:cs typeface="Microsoft Sans Serif"/>
              </a:rPr>
              <a:t>deliveries, </a:t>
            </a:r>
            <a:r>
              <a:rPr lang="en-US" sz="1200" spc="45" dirty="0">
                <a:solidFill>
                  <a:schemeClr val="tx1"/>
                </a:solidFill>
                <a:latin typeface="Microsoft Sans Serif"/>
                <a:cs typeface="Microsoft Sans Serif"/>
              </a:rPr>
              <a:t> </a:t>
            </a:r>
            <a:r>
              <a:rPr lang="en-US" sz="1200" spc="55" dirty="0">
                <a:solidFill>
                  <a:schemeClr val="tx1"/>
                </a:solidFill>
                <a:latin typeface="Microsoft Sans Serif"/>
                <a:cs typeface="Microsoft Sans Serif"/>
              </a:rPr>
              <a:t>addressing </a:t>
            </a:r>
            <a:r>
              <a:rPr lang="en-US" sz="1200" spc="60" dirty="0">
                <a:solidFill>
                  <a:schemeClr val="tx1"/>
                </a:solidFill>
                <a:latin typeface="Microsoft Sans Serif"/>
                <a:cs typeface="Microsoft Sans Serif"/>
              </a:rPr>
              <a:t>their </a:t>
            </a:r>
            <a:r>
              <a:rPr lang="en-US" sz="1200" spc="90" dirty="0">
                <a:solidFill>
                  <a:schemeClr val="tx1"/>
                </a:solidFill>
                <a:latin typeface="Microsoft Sans Serif"/>
                <a:cs typeface="Microsoft Sans Serif"/>
              </a:rPr>
              <a:t>need.</a:t>
            </a:r>
          </a:p>
          <a:p>
            <a:r>
              <a:rPr lang="en-US" sz="1200" spc="35" dirty="0">
                <a:solidFill>
                  <a:schemeClr val="tx1"/>
                </a:solidFill>
                <a:latin typeface="Microsoft Sans Serif"/>
                <a:cs typeface="Microsoft Sans Serif"/>
              </a:rPr>
              <a:t>Enhance </a:t>
            </a:r>
            <a:r>
              <a:rPr lang="en-US" sz="1200" spc="60" dirty="0">
                <a:solidFill>
                  <a:schemeClr val="tx1"/>
                </a:solidFill>
                <a:latin typeface="Microsoft Sans Serif"/>
                <a:cs typeface="Microsoft Sans Serif"/>
              </a:rPr>
              <a:t>customer </a:t>
            </a:r>
            <a:r>
              <a:rPr lang="en-US" sz="1200" spc="30" dirty="0">
                <a:solidFill>
                  <a:schemeClr val="tx1"/>
                </a:solidFill>
                <a:latin typeface="Microsoft Sans Serif"/>
                <a:cs typeface="Microsoft Sans Serif"/>
              </a:rPr>
              <a:t>satisfaction, </a:t>
            </a:r>
            <a:r>
              <a:rPr lang="en-US" sz="1200" spc="-545" dirty="0">
                <a:solidFill>
                  <a:schemeClr val="tx1"/>
                </a:solidFill>
                <a:latin typeface="Microsoft Sans Serif"/>
                <a:cs typeface="Microsoft Sans Serif"/>
              </a:rPr>
              <a:t> </a:t>
            </a:r>
            <a:r>
              <a:rPr lang="en-US" sz="1200" spc="45" dirty="0">
                <a:solidFill>
                  <a:schemeClr val="tx1"/>
                </a:solidFill>
                <a:latin typeface="Microsoft Sans Serif"/>
                <a:cs typeface="Microsoft Sans Serif"/>
              </a:rPr>
              <a:t>increase user </a:t>
            </a:r>
            <a:r>
              <a:rPr lang="en-US" sz="1200" spc="55" dirty="0">
                <a:solidFill>
                  <a:schemeClr val="tx1"/>
                </a:solidFill>
                <a:latin typeface="Microsoft Sans Serif"/>
                <a:cs typeface="Microsoft Sans Serif"/>
              </a:rPr>
              <a:t>retention</a:t>
            </a:r>
            <a:endParaRPr lang="en-IN" sz="1200"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2439192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xmlns="" id="{F96A49E0-FDC9-876F-DA2E-FEA22E05426F}"/>
              </a:ext>
            </a:extLst>
          </p:cNvPr>
          <p:cNvSpPr>
            <a:spLocks noGrp="1"/>
          </p:cNvSpPr>
          <p:nvPr>
            <p:ph type="title"/>
          </p:nvPr>
        </p:nvSpPr>
        <p:spPr/>
        <p:txBody>
          <a:bodyPr/>
          <a:lstStyle/>
          <a:p>
            <a:endParaRPr lang="en-IN" dirty="0"/>
          </a:p>
        </p:txBody>
      </p:sp>
      <p:sp>
        <p:nvSpPr>
          <p:cNvPr id="3" name="Content Placeholder 2" hidden="1">
            <a:extLst>
              <a:ext uri="{FF2B5EF4-FFF2-40B4-BE49-F238E27FC236}">
                <a16:creationId xmlns:a16="http://schemas.microsoft.com/office/drawing/2014/main" xmlns="" id="{D4C82CA6-0F44-B847-CA7F-8F09089C8C58}"/>
              </a:ext>
            </a:extLst>
          </p:cNvPr>
          <p:cNvSpPr>
            <a:spLocks noGrp="1"/>
          </p:cNvSpPr>
          <p:nvPr>
            <p:ph idx="1"/>
          </p:nvPr>
        </p:nvSpPr>
        <p:spPr/>
        <p:txBody>
          <a:bodyPr/>
          <a:lstStyle/>
          <a:p>
            <a:endParaRPr lang="en-IN" dirty="0"/>
          </a:p>
        </p:txBody>
      </p:sp>
      <p:sp>
        <p:nvSpPr>
          <p:cNvPr id="4" name="Rectangle: Rounded Corners 3">
            <a:extLst>
              <a:ext uri="{FF2B5EF4-FFF2-40B4-BE49-F238E27FC236}">
                <a16:creationId xmlns:a16="http://schemas.microsoft.com/office/drawing/2014/main" xmlns="" id="{7C79D658-A688-A296-FFE2-32FBE0165987}"/>
              </a:ext>
            </a:extLst>
          </p:cNvPr>
          <p:cNvSpPr/>
          <p:nvPr/>
        </p:nvSpPr>
        <p:spPr>
          <a:xfrm>
            <a:off x="314960" y="274320"/>
            <a:ext cx="6228080" cy="4267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2000" dirty="0">
                <a:latin typeface="Arial Black" panose="020B0A04020102020204" pitchFamily="34" charset="0"/>
              </a:rPr>
              <a:t>USER FLOW FOR PREMIUM MEMBERSHIP  </a:t>
            </a:r>
          </a:p>
        </p:txBody>
      </p:sp>
      <p:sp>
        <p:nvSpPr>
          <p:cNvPr id="5" name="Oval 4">
            <a:extLst>
              <a:ext uri="{FF2B5EF4-FFF2-40B4-BE49-F238E27FC236}">
                <a16:creationId xmlns:a16="http://schemas.microsoft.com/office/drawing/2014/main" xmlns="" id="{00F1B531-8A11-3F73-9241-57A2526A7F48}"/>
              </a:ext>
            </a:extLst>
          </p:cNvPr>
          <p:cNvSpPr/>
          <p:nvPr/>
        </p:nvSpPr>
        <p:spPr>
          <a:xfrm>
            <a:off x="3190240" y="7924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INTRO</a:t>
            </a:r>
          </a:p>
        </p:txBody>
      </p:sp>
      <p:sp>
        <p:nvSpPr>
          <p:cNvPr id="6" name="Oval 5">
            <a:extLst>
              <a:ext uri="{FF2B5EF4-FFF2-40B4-BE49-F238E27FC236}">
                <a16:creationId xmlns:a16="http://schemas.microsoft.com/office/drawing/2014/main" xmlns="" id="{289C9214-195C-48E1-E1A5-8F2BEC481BD5}"/>
              </a:ext>
            </a:extLst>
          </p:cNvPr>
          <p:cNvSpPr/>
          <p:nvPr/>
        </p:nvSpPr>
        <p:spPr>
          <a:xfrm>
            <a:off x="3190240" y="144272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STEP1</a:t>
            </a:r>
          </a:p>
        </p:txBody>
      </p:sp>
      <p:sp>
        <p:nvSpPr>
          <p:cNvPr id="7" name="Oval 6">
            <a:extLst>
              <a:ext uri="{FF2B5EF4-FFF2-40B4-BE49-F238E27FC236}">
                <a16:creationId xmlns:a16="http://schemas.microsoft.com/office/drawing/2014/main" xmlns="" id="{8393C970-3531-BAA3-3E6F-3C0E84361239}"/>
              </a:ext>
            </a:extLst>
          </p:cNvPr>
          <p:cNvSpPr/>
          <p:nvPr/>
        </p:nvSpPr>
        <p:spPr>
          <a:xfrm>
            <a:off x="2794000" y="2092960"/>
            <a:ext cx="218440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SELECT CATEGORY</a:t>
            </a:r>
          </a:p>
        </p:txBody>
      </p:sp>
      <p:sp>
        <p:nvSpPr>
          <p:cNvPr id="8" name="Oval 7">
            <a:extLst>
              <a:ext uri="{FF2B5EF4-FFF2-40B4-BE49-F238E27FC236}">
                <a16:creationId xmlns:a16="http://schemas.microsoft.com/office/drawing/2014/main" xmlns="" id="{B39928F2-2A99-675B-DC1C-BEE8CE53ECE8}"/>
              </a:ext>
            </a:extLst>
          </p:cNvPr>
          <p:cNvSpPr/>
          <p:nvPr/>
        </p:nvSpPr>
        <p:spPr>
          <a:xfrm>
            <a:off x="2174240" y="296164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VEG</a:t>
            </a:r>
          </a:p>
        </p:txBody>
      </p:sp>
      <p:sp>
        <p:nvSpPr>
          <p:cNvPr id="9" name="Oval 8">
            <a:extLst>
              <a:ext uri="{FF2B5EF4-FFF2-40B4-BE49-F238E27FC236}">
                <a16:creationId xmlns:a16="http://schemas.microsoft.com/office/drawing/2014/main" xmlns="" id="{DFB1ED50-EA17-1DB3-580A-D4599D63D94F}"/>
              </a:ext>
            </a:extLst>
          </p:cNvPr>
          <p:cNvSpPr/>
          <p:nvPr/>
        </p:nvSpPr>
        <p:spPr>
          <a:xfrm>
            <a:off x="4429760" y="295656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NON VEG</a:t>
            </a:r>
          </a:p>
        </p:txBody>
      </p:sp>
      <p:sp>
        <p:nvSpPr>
          <p:cNvPr id="10" name="Oval 9">
            <a:extLst>
              <a:ext uri="{FF2B5EF4-FFF2-40B4-BE49-F238E27FC236}">
                <a16:creationId xmlns:a16="http://schemas.microsoft.com/office/drawing/2014/main" xmlns="" id="{9F10B473-37DD-5721-8637-D6C015D4EEBA}"/>
              </a:ext>
            </a:extLst>
          </p:cNvPr>
          <p:cNvSpPr/>
          <p:nvPr/>
        </p:nvSpPr>
        <p:spPr>
          <a:xfrm>
            <a:off x="3266440" y="369824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VIEW MENU</a:t>
            </a:r>
          </a:p>
        </p:txBody>
      </p:sp>
      <p:sp>
        <p:nvSpPr>
          <p:cNvPr id="11" name="Oval 10">
            <a:extLst>
              <a:ext uri="{FF2B5EF4-FFF2-40B4-BE49-F238E27FC236}">
                <a16:creationId xmlns:a16="http://schemas.microsoft.com/office/drawing/2014/main" xmlns="" id="{3862339E-3C6A-EB56-1EB9-9073F6A420FA}"/>
              </a:ext>
            </a:extLst>
          </p:cNvPr>
          <p:cNvSpPr/>
          <p:nvPr/>
        </p:nvSpPr>
        <p:spPr>
          <a:xfrm>
            <a:off x="1950720" y="443992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FAST FOOD</a:t>
            </a:r>
          </a:p>
        </p:txBody>
      </p:sp>
      <p:sp>
        <p:nvSpPr>
          <p:cNvPr id="12" name="Oval 11">
            <a:extLst>
              <a:ext uri="{FF2B5EF4-FFF2-40B4-BE49-F238E27FC236}">
                <a16:creationId xmlns:a16="http://schemas.microsoft.com/office/drawing/2014/main" xmlns="" id="{C2277332-D69B-A366-8EA5-D110CAC1176D}"/>
              </a:ext>
            </a:extLst>
          </p:cNvPr>
          <p:cNvSpPr/>
          <p:nvPr/>
        </p:nvSpPr>
        <p:spPr>
          <a:xfrm>
            <a:off x="4622800" y="4307840"/>
            <a:ext cx="1798320" cy="59944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HEALTHY FOOD</a:t>
            </a:r>
          </a:p>
        </p:txBody>
      </p:sp>
      <p:sp>
        <p:nvSpPr>
          <p:cNvPr id="13" name="Oval 12">
            <a:extLst>
              <a:ext uri="{FF2B5EF4-FFF2-40B4-BE49-F238E27FC236}">
                <a16:creationId xmlns:a16="http://schemas.microsoft.com/office/drawing/2014/main" xmlns="" id="{2A3D7BC1-03E8-0608-693A-A9EC131267E3}"/>
              </a:ext>
            </a:extLst>
          </p:cNvPr>
          <p:cNvSpPr/>
          <p:nvPr/>
        </p:nvSpPr>
        <p:spPr>
          <a:xfrm>
            <a:off x="3266440" y="52120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SELECT</a:t>
            </a:r>
          </a:p>
        </p:txBody>
      </p:sp>
      <p:sp>
        <p:nvSpPr>
          <p:cNvPr id="14" name="Oval 13">
            <a:extLst>
              <a:ext uri="{FF2B5EF4-FFF2-40B4-BE49-F238E27FC236}">
                <a16:creationId xmlns:a16="http://schemas.microsoft.com/office/drawing/2014/main" xmlns="" id="{50C057BA-38E8-066A-3CB6-6486AED7F856}"/>
              </a:ext>
            </a:extLst>
          </p:cNvPr>
          <p:cNvSpPr/>
          <p:nvPr/>
        </p:nvSpPr>
        <p:spPr>
          <a:xfrm>
            <a:off x="5069840" y="52120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YES </a:t>
            </a:r>
          </a:p>
        </p:txBody>
      </p:sp>
      <p:sp>
        <p:nvSpPr>
          <p:cNvPr id="15" name="Oval 14">
            <a:extLst>
              <a:ext uri="{FF2B5EF4-FFF2-40B4-BE49-F238E27FC236}">
                <a16:creationId xmlns:a16="http://schemas.microsoft.com/office/drawing/2014/main" xmlns="" id="{02E03394-7155-9B5C-88F4-C4E821F391AC}"/>
              </a:ext>
            </a:extLst>
          </p:cNvPr>
          <p:cNvSpPr/>
          <p:nvPr/>
        </p:nvSpPr>
        <p:spPr>
          <a:xfrm>
            <a:off x="6873240" y="4907280"/>
            <a:ext cx="123952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PLACE ORDER </a:t>
            </a:r>
          </a:p>
        </p:txBody>
      </p:sp>
      <p:sp>
        <p:nvSpPr>
          <p:cNvPr id="16" name="Oval 15">
            <a:extLst>
              <a:ext uri="{FF2B5EF4-FFF2-40B4-BE49-F238E27FC236}">
                <a16:creationId xmlns:a16="http://schemas.microsoft.com/office/drawing/2014/main" xmlns="" id="{6741B616-C2A3-9A0E-6776-1A1400B34746}"/>
              </a:ext>
            </a:extLst>
          </p:cNvPr>
          <p:cNvSpPr/>
          <p:nvPr/>
        </p:nvSpPr>
        <p:spPr>
          <a:xfrm>
            <a:off x="8773160" y="4907280"/>
            <a:ext cx="2087880" cy="77216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ORDER DELIEVERD  </a:t>
            </a:r>
          </a:p>
        </p:txBody>
      </p:sp>
      <p:sp>
        <p:nvSpPr>
          <p:cNvPr id="17" name="Oval 16">
            <a:extLst>
              <a:ext uri="{FF2B5EF4-FFF2-40B4-BE49-F238E27FC236}">
                <a16:creationId xmlns:a16="http://schemas.microsoft.com/office/drawing/2014/main" xmlns="" id="{D9CD8F60-C2F0-B68F-3679-213781AE2A44}"/>
              </a:ext>
            </a:extLst>
          </p:cNvPr>
          <p:cNvSpPr/>
          <p:nvPr/>
        </p:nvSpPr>
        <p:spPr>
          <a:xfrm>
            <a:off x="7729220" y="3698240"/>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REEDEM COUPONS </a:t>
            </a:r>
          </a:p>
        </p:txBody>
      </p:sp>
      <p:cxnSp>
        <p:nvCxnSpPr>
          <p:cNvPr id="19" name="Straight Arrow Connector 18">
            <a:extLst>
              <a:ext uri="{FF2B5EF4-FFF2-40B4-BE49-F238E27FC236}">
                <a16:creationId xmlns:a16="http://schemas.microsoft.com/office/drawing/2014/main" xmlns="" id="{DC6BE82B-70D8-FC9D-82E6-640400B7B483}"/>
              </a:ext>
            </a:extLst>
          </p:cNvPr>
          <p:cNvCxnSpPr>
            <a:stCxn id="5" idx="4"/>
            <a:endCxn id="6" idx="0"/>
          </p:cNvCxnSpPr>
          <p:nvPr/>
        </p:nvCxnSpPr>
        <p:spPr>
          <a:xfrm>
            <a:off x="3810000" y="1259840"/>
            <a:ext cx="0" cy="182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xmlns="" id="{4A10DBB6-6088-2EFF-DE4A-279B6912C8B8}"/>
              </a:ext>
            </a:extLst>
          </p:cNvPr>
          <p:cNvCxnSpPr>
            <a:cxnSpLocks/>
            <a:stCxn id="6" idx="4"/>
          </p:cNvCxnSpPr>
          <p:nvPr/>
        </p:nvCxnSpPr>
        <p:spPr>
          <a:xfrm>
            <a:off x="3810000" y="1910080"/>
            <a:ext cx="0" cy="182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xmlns="" id="{B6628796-A203-1CAB-794F-C5450C5CFA5C}"/>
              </a:ext>
            </a:extLst>
          </p:cNvPr>
          <p:cNvCxnSpPr>
            <a:stCxn id="7" idx="4"/>
            <a:endCxn id="8" idx="7"/>
          </p:cNvCxnSpPr>
          <p:nvPr/>
        </p:nvCxnSpPr>
        <p:spPr>
          <a:xfrm flipH="1">
            <a:off x="3232236" y="2560320"/>
            <a:ext cx="653964" cy="469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xmlns="" id="{12221524-D586-8955-D3CB-F1DED764FF78}"/>
              </a:ext>
            </a:extLst>
          </p:cNvPr>
          <p:cNvCxnSpPr>
            <a:cxnSpLocks/>
          </p:cNvCxnSpPr>
          <p:nvPr/>
        </p:nvCxnSpPr>
        <p:spPr>
          <a:xfrm>
            <a:off x="4263982" y="2560320"/>
            <a:ext cx="543560" cy="396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xmlns="" id="{E654626A-FABC-C7E5-5C52-C5535B22CC92}"/>
              </a:ext>
            </a:extLst>
          </p:cNvPr>
          <p:cNvCxnSpPr>
            <a:cxnSpLocks/>
            <a:stCxn id="8" idx="4"/>
            <a:endCxn id="10" idx="1"/>
          </p:cNvCxnSpPr>
          <p:nvPr/>
        </p:nvCxnSpPr>
        <p:spPr>
          <a:xfrm>
            <a:off x="2794000" y="3429000"/>
            <a:ext cx="653964" cy="337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xmlns="" id="{D716FBA5-5FA7-ACFD-22B7-F9DD5A5FAA9A}"/>
              </a:ext>
            </a:extLst>
          </p:cNvPr>
          <p:cNvCxnSpPr>
            <a:cxnSpLocks/>
            <a:stCxn id="9" idx="4"/>
            <a:endCxn id="10" idx="7"/>
          </p:cNvCxnSpPr>
          <p:nvPr/>
        </p:nvCxnSpPr>
        <p:spPr>
          <a:xfrm flipH="1">
            <a:off x="4324436" y="3423920"/>
            <a:ext cx="725084" cy="342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xmlns="" id="{AE35E58C-E562-B340-B050-EE313B47DC25}"/>
              </a:ext>
            </a:extLst>
          </p:cNvPr>
          <p:cNvCxnSpPr>
            <a:cxnSpLocks/>
            <a:stCxn id="10" idx="3"/>
          </p:cNvCxnSpPr>
          <p:nvPr/>
        </p:nvCxnSpPr>
        <p:spPr>
          <a:xfrm flipH="1">
            <a:off x="2905254" y="4097157"/>
            <a:ext cx="542710" cy="337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B406ACC1-B58C-CCB6-0243-D195ECAF566B}"/>
              </a:ext>
            </a:extLst>
          </p:cNvPr>
          <p:cNvCxnSpPr>
            <a:cxnSpLocks/>
            <a:stCxn id="10" idx="5"/>
          </p:cNvCxnSpPr>
          <p:nvPr/>
        </p:nvCxnSpPr>
        <p:spPr>
          <a:xfrm>
            <a:off x="4324436" y="4097157"/>
            <a:ext cx="453304" cy="340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xmlns="" id="{9DAECF9C-5E80-48C3-CC95-39343675C7C2}"/>
              </a:ext>
            </a:extLst>
          </p:cNvPr>
          <p:cNvCxnSpPr>
            <a:stCxn id="11" idx="4"/>
          </p:cNvCxnSpPr>
          <p:nvPr/>
        </p:nvCxnSpPr>
        <p:spPr>
          <a:xfrm>
            <a:off x="2570480" y="4907280"/>
            <a:ext cx="785538" cy="383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CAD42993-28CB-2056-11C6-9795310BF3EC}"/>
              </a:ext>
            </a:extLst>
          </p:cNvPr>
          <p:cNvCxnSpPr>
            <a:cxnSpLocks/>
            <a:stCxn id="12" idx="3"/>
          </p:cNvCxnSpPr>
          <p:nvPr/>
        </p:nvCxnSpPr>
        <p:spPr>
          <a:xfrm flipH="1">
            <a:off x="4263982" y="4819494"/>
            <a:ext cx="622176" cy="3925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xmlns="" id="{CBD43D85-508A-B57F-2876-EA0ADCD27533}"/>
              </a:ext>
            </a:extLst>
          </p:cNvPr>
          <p:cNvCxnSpPr>
            <a:stCxn id="13" idx="6"/>
            <a:endCxn id="14" idx="2"/>
          </p:cNvCxnSpPr>
          <p:nvPr/>
        </p:nvCxnSpPr>
        <p:spPr>
          <a:xfrm>
            <a:off x="4505960" y="5445760"/>
            <a:ext cx="5638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xmlns="" id="{6CB16EF4-7B63-2123-AC43-2BD881D6A0DC}"/>
              </a:ext>
            </a:extLst>
          </p:cNvPr>
          <p:cNvCxnSpPr/>
          <p:nvPr/>
        </p:nvCxnSpPr>
        <p:spPr>
          <a:xfrm>
            <a:off x="6309360" y="5445760"/>
            <a:ext cx="5638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xmlns="" id="{D03C860C-39C2-20A9-F0EC-9D50FC8B66A6}"/>
              </a:ext>
            </a:extLst>
          </p:cNvPr>
          <p:cNvCxnSpPr>
            <a:cxnSpLocks/>
            <a:endCxn id="16" idx="2"/>
          </p:cNvCxnSpPr>
          <p:nvPr/>
        </p:nvCxnSpPr>
        <p:spPr>
          <a:xfrm flipV="1">
            <a:off x="8112760" y="5293360"/>
            <a:ext cx="660400" cy="71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xmlns="" id="{C03A2C14-A264-24F7-2416-B56D70812171}"/>
              </a:ext>
            </a:extLst>
          </p:cNvPr>
          <p:cNvSpPr/>
          <p:nvPr/>
        </p:nvSpPr>
        <p:spPr>
          <a:xfrm>
            <a:off x="8779042" y="4904603"/>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ORDER DELIEVERD  </a:t>
            </a:r>
          </a:p>
        </p:txBody>
      </p:sp>
      <p:cxnSp>
        <p:nvCxnSpPr>
          <p:cNvPr id="56" name="Straight Arrow Connector 55">
            <a:extLst>
              <a:ext uri="{FF2B5EF4-FFF2-40B4-BE49-F238E27FC236}">
                <a16:creationId xmlns:a16="http://schemas.microsoft.com/office/drawing/2014/main" xmlns="" id="{7033380D-A4E1-4692-D341-FB89E9AB6CE5}"/>
              </a:ext>
            </a:extLst>
          </p:cNvPr>
          <p:cNvCxnSpPr>
            <a:cxnSpLocks/>
            <a:endCxn id="55" idx="2"/>
          </p:cNvCxnSpPr>
          <p:nvPr/>
        </p:nvCxnSpPr>
        <p:spPr>
          <a:xfrm flipV="1">
            <a:off x="8118642" y="5290683"/>
            <a:ext cx="660400" cy="71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xmlns="" id="{6712200F-036B-FBDD-7765-ACA883446A72}"/>
              </a:ext>
            </a:extLst>
          </p:cNvPr>
          <p:cNvCxnSpPr>
            <a:cxnSpLocks/>
          </p:cNvCxnSpPr>
          <p:nvPr/>
        </p:nvCxnSpPr>
        <p:spPr>
          <a:xfrm flipH="1" flipV="1">
            <a:off x="9215120" y="4470400"/>
            <a:ext cx="386080" cy="4315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xmlns="" id="{FDF7D3A0-9E32-E739-96CC-67D715B8B262}"/>
              </a:ext>
            </a:extLst>
          </p:cNvPr>
          <p:cNvSpPr/>
          <p:nvPr/>
        </p:nvSpPr>
        <p:spPr>
          <a:xfrm>
            <a:off x="9875520" y="3698240"/>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FEEDBACK </a:t>
            </a:r>
          </a:p>
        </p:txBody>
      </p:sp>
      <p:cxnSp>
        <p:nvCxnSpPr>
          <p:cNvPr id="62" name="Straight Arrow Connector 61">
            <a:extLst>
              <a:ext uri="{FF2B5EF4-FFF2-40B4-BE49-F238E27FC236}">
                <a16:creationId xmlns:a16="http://schemas.microsoft.com/office/drawing/2014/main" xmlns="" id="{BDD7447B-E683-80FB-D9CA-9B487BDBBB40}"/>
              </a:ext>
            </a:extLst>
          </p:cNvPr>
          <p:cNvCxnSpPr>
            <a:cxnSpLocks/>
          </p:cNvCxnSpPr>
          <p:nvPr/>
        </p:nvCxnSpPr>
        <p:spPr>
          <a:xfrm flipV="1">
            <a:off x="10703560" y="4524941"/>
            <a:ext cx="360680" cy="4940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1384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xmlns="" id="{F96A49E0-FDC9-876F-DA2E-FEA22E05426F}"/>
              </a:ext>
            </a:extLst>
          </p:cNvPr>
          <p:cNvSpPr>
            <a:spLocks noGrp="1"/>
          </p:cNvSpPr>
          <p:nvPr>
            <p:ph type="title"/>
          </p:nvPr>
        </p:nvSpPr>
        <p:spPr/>
        <p:txBody>
          <a:bodyPr/>
          <a:lstStyle/>
          <a:p>
            <a:endParaRPr lang="en-IN" dirty="0"/>
          </a:p>
        </p:txBody>
      </p:sp>
      <p:sp>
        <p:nvSpPr>
          <p:cNvPr id="3" name="Content Placeholder 2" hidden="1">
            <a:extLst>
              <a:ext uri="{FF2B5EF4-FFF2-40B4-BE49-F238E27FC236}">
                <a16:creationId xmlns:a16="http://schemas.microsoft.com/office/drawing/2014/main" xmlns="" id="{D4C82CA6-0F44-B847-CA7F-8F09089C8C58}"/>
              </a:ext>
            </a:extLst>
          </p:cNvPr>
          <p:cNvSpPr>
            <a:spLocks noGrp="1"/>
          </p:cNvSpPr>
          <p:nvPr>
            <p:ph idx="1"/>
          </p:nvPr>
        </p:nvSpPr>
        <p:spPr/>
        <p:txBody>
          <a:bodyPr/>
          <a:lstStyle/>
          <a:p>
            <a:endParaRPr lang="en-IN" dirty="0"/>
          </a:p>
        </p:txBody>
      </p:sp>
      <p:sp>
        <p:nvSpPr>
          <p:cNvPr id="4" name="Rectangle: Rounded Corners 3">
            <a:extLst>
              <a:ext uri="{FF2B5EF4-FFF2-40B4-BE49-F238E27FC236}">
                <a16:creationId xmlns:a16="http://schemas.microsoft.com/office/drawing/2014/main" xmlns="" id="{7C79D658-A688-A296-FFE2-32FBE0165987}"/>
              </a:ext>
            </a:extLst>
          </p:cNvPr>
          <p:cNvSpPr/>
          <p:nvPr/>
        </p:nvSpPr>
        <p:spPr>
          <a:xfrm>
            <a:off x="314960" y="274320"/>
            <a:ext cx="6228080" cy="4267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2000" dirty="0">
                <a:latin typeface="Arial Black" panose="020B0A04020102020204" pitchFamily="34" charset="0"/>
              </a:rPr>
              <a:t>USER FLOW FOR NON PREMIUM MEMBERS </a:t>
            </a:r>
          </a:p>
        </p:txBody>
      </p:sp>
      <p:sp>
        <p:nvSpPr>
          <p:cNvPr id="5" name="Oval 4">
            <a:extLst>
              <a:ext uri="{FF2B5EF4-FFF2-40B4-BE49-F238E27FC236}">
                <a16:creationId xmlns:a16="http://schemas.microsoft.com/office/drawing/2014/main" xmlns="" id="{00F1B531-8A11-3F73-9241-57A2526A7F48}"/>
              </a:ext>
            </a:extLst>
          </p:cNvPr>
          <p:cNvSpPr/>
          <p:nvPr/>
        </p:nvSpPr>
        <p:spPr>
          <a:xfrm>
            <a:off x="3190240" y="7924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INTRO</a:t>
            </a:r>
          </a:p>
        </p:txBody>
      </p:sp>
      <p:sp>
        <p:nvSpPr>
          <p:cNvPr id="6" name="Oval 5">
            <a:extLst>
              <a:ext uri="{FF2B5EF4-FFF2-40B4-BE49-F238E27FC236}">
                <a16:creationId xmlns:a16="http://schemas.microsoft.com/office/drawing/2014/main" xmlns="" id="{289C9214-195C-48E1-E1A5-8F2BEC481BD5}"/>
              </a:ext>
            </a:extLst>
          </p:cNvPr>
          <p:cNvSpPr/>
          <p:nvPr/>
        </p:nvSpPr>
        <p:spPr>
          <a:xfrm>
            <a:off x="3190240" y="144272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STEP1</a:t>
            </a:r>
          </a:p>
        </p:txBody>
      </p:sp>
      <p:sp>
        <p:nvSpPr>
          <p:cNvPr id="7" name="Oval 6">
            <a:extLst>
              <a:ext uri="{FF2B5EF4-FFF2-40B4-BE49-F238E27FC236}">
                <a16:creationId xmlns:a16="http://schemas.microsoft.com/office/drawing/2014/main" xmlns="" id="{8393C970-3531-BAA3-3E6F-3C0E84361239}"/>
              </a:ext>
            </a:extLst>
          </p:cNvPr>
          <p:cNvSpPr/>
          <p:nvPr/>
        </p:nvSpPr>
        <p:spPr>
          <a:xfrm>
            <a:off x="2794000" y="2092960"/>
            <a:ext cx="218440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SELECT CATEGORY</a:t>
            </a:r>
          </a:p>
        </p:txBody>
      </p:sp>
      <p:sp>
        <p:nvSpPr>
          <p:cNvPr id="8" name="Oval 7">
            <a:extLst>
              <a:ext uri="{FF2B5EF4-FFF2-40B4-BE49-F238E27FC236}">
                <a16:creationId xmlns:a16="http://schemas.microsoft.com/office/drawing/2014/main" xmlns="" id="{B39928F2-2A99-675B-DC1C-BEE8CE53ECE8}"/>
              </a:ext>
            </a:extLst>
          </p:cNvPr>
          <p:cNvSpPr/>
          <p:nvPr/>
        </p:nvSpPr>
        <p:spPr>
          <a:xfrm>
            <a:off x="2174240" y="296164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VEG</a:t>
            </a:r>
          </a:p>
        </p:txBody>
      </p:sp>
      <p:sp>
        <p:nvSpPr>
          <p:cNvPr id="9" name="Oval 8">
            <a:extLst>
              <a:ext uri="{FF2B5EF4-FFF2-40B4-BE49-F238E27FC236}">
                <a16:creationId xmlns:a16="http://schemas.microsoft.com/office/drawing/2014/main" xmlns="" id="{DFB1ED50-EA17-1DB3-580A-D4599D63D94F}"/>
              </a:ext>
            </a:extLst>
          </p:cNvPr>
          <p:cNvSpPr/>
          <p:nvPr/>
        </p:nvSpPr>
        <p:spPr>
          <a:xfrm>
            <a:off x="4429760" y="295656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NON VEG</a:t>
            </a:r>
          </a:p>
        </p:txBody>
      </p:sp>
      <p:sp>
        <p:nvSpPr>
          <p:cNvPr id="10" name="Oval 9">
            <a:extLst>
              <a:ext uri="{FF2B5EF4-FFF2-40B4-BE49-F238E27FC236}">
                <a16:creationId xmlns:a16="http://schemas.microsoft.com/office/drawing/2014/main" xmlns="" id="{9F10B473-37DD-5721-8637-D6C015D4EEBA}"/>
              </a:ext>
            </a:extLst>
          </p:cNvPr>
          <p:cNvSpPr/>
          <p:nvPr/>
        </p:nvSpPr>
        <p:spPr>
          <a:xfrm>
            <a:off x="3266440" y="369824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VIEW MENU</a:t>
            </a:r>
          </a:p>
        </p:txBody>
      </p:sp>
      <p:sp>
        <p:nvSpPr>
          <p:cNvPr id="11" name="Oval 10">
            <a:extLst>
              <a:ext uri="{FF2B5EF4-FFF2-40B4-BE49-F238E27FC236}">
                <a16:creationId xmlns:a16="http://schemas.microsoft.com/office/drawing/2014/main" xmlns="" id="{3862339E-3C6A-EB56-1EB9-9073F6A420FA}"/>
              </a:ext>
            </a:extLst>
          </p:cNvPr>
          <p:cNvSpPr/>
          <p:nvPr/>
        </p:nvSpPr>
        <p:spPr>
          <a:xfrm>
            <a:off x="1950720" y="443992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FAST FOOD</a:t>
            </a:r>
          </a:p>
        </p:txBody>
      </p:sp>
      <p:sp>
        <p:nvSpPr>
          <p:cNvPr id="12" name="Oval 11">
            <a:extLst>
              <a:ext uri="{FF2B5EF4-FFF2-40B4-BE49-F238E27FC236}">
                <a16:creationId xmlns:a16="http://schemas.microsoft.com/office/drawing/2014/main" xmlns="" id="{C2277332-D69B-A366-8EA5-D110CAC1176D}"/>
              </a:ext>
            </a:extLst>
          </p:cNvPr>
          <p:cNvSpPr/>
          <p:nvPr/>
        </p:nvSpPr>
        <p:spPr>
          <a:xfrm>
            <a:off x="4622800" y="4307840"/>
            <a:ext cx="1798320" cy="59944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HEALTHY FOOD</a:t>
            </a:r>
          </a:p>
        </p:txBody>
      </p:sp>
      <p:sp>
        <p:nvSpPr>
          <p:cNvPr id="13" name="Oval 12">
            <a:extLst>
              <a:ext uri="{FF2B5EF4-FFF2-40B4-BE49-F238E27FC236}">
                <a16:creationId xmlns:a16="http://schemas.microsoft.com/office/drawing/2014/main" xmlns="" id="{2A3D7BC1-03E8-0608-693A-A9EC131267E3}"/>
              </a:ext>
            </a:extLst>
          </p:cNvPr>
          <p:cNvSpPr/>
          <p:nvPr/>
        </p:nvSpPr>
        <p:spPr>
          <a:xfrm>
            <a:off x="3266440" y="52120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SELECT</a:t>
            </a:r>
          </a:p>
        </p:txBody>
      </p:sp>
      <p:sp>
        <p:nvSpPr>
          <p:cNvPr id="14" name="Oval 13">
            <a:extLst>
              <a:ext uri="{FF2B5EF4-FFF2-40B4-BE49-F238E27FC236}">
                <a16:creationId xmlns:a16="http://schemas.microsoft.com/office/drawing/2014/main" xmlns="" id="{50C057BA-38E8-066A-3CB6-6486AED7F856}"/>
              </a:ext>
            </a:extLst>
          </p:cNvPr>
          <p:cNvSpPr/>
          <p:nvPr/>
        </p:nvSpPr>
        <p:spPr>
          <a:xfrm>
            <a:off x="5069840" y="5212080"/>
            <a:ext cx="1239520" cy="4673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YES </a:t>
            </a:r>
          </a:p>
        </p:txBody>
      </p:sp>
      <p:sp>
        <p:nvSpPr>
          <p:cNvPr id="15" name="Oval 14">
            <a:extLst>
              <a:ext uri="{FF2B5EF4-FFF2-40B4-BE49-F238E27FC236}">
                <a16:creationId xmlns:a16="http://schemas.microsoft.com/office/drawing/2014/main" xmlns="" id="{02E03394-7155-9B5C-88F4-C4E821F391AC}"/>
              </a:ext>
            </a:extLst>
          </p:cNvPr>
          <p:cNvSpPr/>
          <p:nvPr/>
        </p:nvSpPr>
        <p:spPr>
          <a:xfrm>
            <a:off x="6873240" y="4907280"/>
            <a:ext cx="123952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PLACE ORDER </a:t>
            </a:r>
          </a:p>
        </p:txBody>
      </p:sp>
      <p:sp>
        <p:nvSpPr>
          <p:cNvPr id="16" name="Oval 15">
            <a:extLst>
              <a:ext uri="{FF2B5EF4-FFF2-40B4-BE49-F238E27FC236}">
                <a16:creationId xmlns:a16="http://schemas.microsoft.com/office/drawing/2014/main" xmlns="" id="{6741B616-C2A3-9A0E-6776-1A1400B34746}"/>
              </a:ext>
            </a:extLst>
          </p:cNvPr>
          <p:cNvSpPr/>
          <p:nvPr/>
        </p:nvSpPr>
        <p:spPr>
          <a:xfrm>
            <a:off x="8773160" y="4907280"/>
            <a:ext cx="2087880" cy="77216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ORDER DELIEVERD  </a:t>
            </a:r>
          </a:p>
        </p:txBody>
      </p:sp>
      <p:cxnSp>
        <p:nvCxnSpPr>
          <p:cNvPr id="19" name="Straight Arrow Connector 18">
            <a:extLst>
              <a:ext uri="{FF2B5EF4-FFF2-40B4-BE49-F238E27FC236}">
                <a16:creationId xmlns:a16="http://schemas.microsoft.com/office/drawing/2014/main" xmlns="" id="{DC6BE82B-70D8-FC9D-82E6-640400B7B483}"/>
              </a:ext>
            </a:extLst>
          </p:cNvPr>
          <p:cNvCxnSpPr>
            <a:stCxn id="5" idx="4"/>
            <a:endCxn id="6" idx="0"/>
          </p:cNvCxnSpPr>
          <p:nvPr/>
        </p:nvCxnSpPr>
        <p:spPr>
          <a:xfrm>
            <a:off x="3810000" y="1259840"/>
            <a:ext cx="0" cy="182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xmlns="" id="{4A10DBB6-6088-2EFF-DE4A-279B6912C8B8}"/>
              </a:ext>
            </a:extLst>
          </p:cNvPr>
          <p:cNvCxnSpPr>
            <a:cxnSpLocks/>
            <a:stCxn id="6" idx="4"/>
          </p:cNvCxnSpPr>
          <p:nvPr/>
        </p:nvCxnSpPr>
        <p:spPr>
          <a:xfrm>
            <a:off x="3810000" y="1910080"/>
            <a:ext cx="0" cy="182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xmlns="" id="{B6628796-A203-1CAB-794F-C5450C5CFA5C}"/>
              </a:ext>
            </a:extLst>
          </p:cNvPr>
          <p:cNvCxnSpPr>
            <a:stCxn id="7" idx="4"/>
            <a:endCxn id="8" idx="7"/>
          </p:cNvCxnSpPr>
          <p:nvPr/>
        </p:nvCxnSpPr>
        <p:spPr>
          <a:xfrm flipH="1">
            <a:off x="3232236" y="2560320"/>
            <a:ext cx="653964" cy="469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xmlns="" id="{12221524-D586-8955-D3CB-F1DED764FF78}"/>
              </a:ext>
            </a:extLst>
          </p:cNvPr>
          <p:cNvCxnSpPr>
            <a:cxnSpLocks/>
          </p:cNvCxnSpPr>
          <p:nvPr/>
        </p:nvCxnSpPr>
        <p:spPr>
          <a:xfrm>
            <a:off x="4263982" y="2560320"/>
            <a:ext cx="543560" cy="396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xmlns="" id="{E654626A-FABC-C7E5-5C52-C5535B22CC92}"/>
              </a:ext>
            </a:extLst>
          </p:cNvPr>
          <p:cNvCxnSpPr>
            <a:cxnSpLocks/>
            <a:stCxn id="8" idx="4"/>
            <a:endCxn id="10" idx="1"/>
          </p:cNvCxnSpPr>
          <p:nvPr/>
        </p:nvCxnSpPr>
        <p:spPr>
          <a:xfrm>
            <a:off x="2794000" y="3429000"/>
            <a:ext cx="653964" cy="337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xmlns="" id="{D716FBA5-5FA7-ACFD-22B7-F9DD5A5FAA9A}"/>
              </a:ext>
            </a:extLst>
          </p:cNvPr>
          <p:cNvCxnSpPr>
            <a:cxnSpLocks/>
            <a:stCxn id="9" idx="4"/>
            <a:endCxn id="10" idx="7"/>
          </p:cNvCxnSpPr>
          <p:nvPr/>
        </p:nvCxnSpPr>
        <p:spPr>
          <a:xfrm flipH="1">
            <a:off x="4324436" y="3423920"/>
            <a:ext cx="725084" cy="342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xmlns="" id="{AE35E58C-E562-B340-B050-EE313B47DC25}"/>
              </a:ext>
            </a:extLst>
          </p:cNvPr>
          <p:cNvCxnSpPr>
            <a:cxnSpLocks/>
            <a:stCxn id="10" idx="3"/>
          </p:cNvCxnSpPr>
          <p:nvPr/>
        </p:nvCxnSpPr>
        <p:spPr>
          <a:xfrm flipH="1">
            <a:off x="2905254" y="4097157"/>
            <a:ext cx="542710" cy="337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B406ACC1-B58C-CCB6-0243-D195ECAF566B}"/>
              </a:ext>
            </a:extLst>
          </p:cNvPr>
          <p:cNvCxnSpPr>
            <a:cxnSpLocks/>
            <a:stCxn id="10" idx="5"/>
          </p:cNvCxnSpPr>
          <p:nvPr/>
        </p:nvCxnSpPr>
        <p:spPr>
          <a:xfrm>
            <a:off x="4324436" y="4097157"/>
            <a:ext cx="453304" cy="340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xmlns="" id="{9DAECF9C-5E80-48C3-CC95-39343675C7C2}"/>
              </a:ext>
            </a:extLst>
          </p:cNvPr>
          <p:cNvCxnSpPr>
            <a:stCxn id="11" idx="4"/>
          </p:cNvCxnSpPr>
          <p:nvPr/>
        </p:nvCxnSpPr>
        <p:spPr>
          <a:xfrm>
            <a:off x="2570480" y="4907280"/>
            <a:ext cx="785538" cy="383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CAD42993-28CB-2056-11C6-9795310BF3EC}"/>
              </a:ext>
            </a:extLst>
          </p:cNvPr>
          <p:cNvCxnSpPr>
            <a:cxnSpLocks/>
            <a:stCxn id="12" idx="3"/>
          </p:cNvCxnSpPr>
          <p:nvPr/>
        </p:nvCxnSpPr>
        <p:spPr>
          <a:xfrm flipH="1">
            <a:off x="4263982" y="4819494"/>
            <a:ext cx="622176" cy="3925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xmlns="" id="{CBD43D85-508A-B57F-2876-EA0ADCD27533}"/>
              </a:ext>
            </a:extLst>
          </p:cNvPr>
          <p:cNvCxnSpPr>
            <a:stCxn id="13" idx="6"/>
            <a:endCxn id="14" idx="2"/>
          </p:cNvCxnSpPr>
          <p:nvPr/>
        </p:nvCxnSpPr>
        <p:spPr>
          <a:xfrm>
            <a:off x="4505960" y="5445760"/>
            <a:ext cx="5638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xmlns="" id="{6CB16EF4-7B63-2123-AC43-2BD881D6A0DC}"/>
              </a:ext>
            </a:extLst>
          </p:cNvPr>
          <p:cNvCxnSpPr/>
          <p:nvPr/>
        </p:nvCxnSpPr>
        <p:spPr>
          <a:xfrm>
            <a:off x="6309360" y="5445760"/>
            <a:ext cx="5638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xmlns="" id="{D03C860C-39C2-20A9-F0EC-9D50FC8B66A6}"/>
              </a:ext>
            </a:extLst>
          </p:cNvPr>
          <p:cNvCxnSpPr>
            <a:cxnSpLocks/>
            <a:endCxn id="16" idx="2"/>
          </p:cNvCxnSpPr>
          <p:nvPr/>
        </p:nvCxnSpPr>
        <p:spPr>
          <a:xfrm flipV="1">
            <a:off x="8112760" y="5293360"/>
            <a:ext cx="660400" cy="71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xmlns="" id="{C03A2C14-A264-24F7-2416-B56D70812171}"/>
              </a:ext>
            </a:extLst>
          </p:cNvPr>
          <p:cNvSpPr/>
          <p:nvPr/>
        </p:nvSpPr>
        <p:spPr>
          <a:xfrm>
            <a:off x="8779042" y="4904603"/>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ORDER DELIEVERD  </a:t>
            </a:r>
          </a:p>
        </p:txBody>
      </p:sp>
      <p:cxnSp>
        <p:nvCxnSpPr>
          <p:cNvPr id="56" name="Straight Arrow Connector 55">
            <a:extLst>
              <a:ext uri="{FF2B5EF4-FFF2-40B4-BE49-F238E27FC236}">
                <a16:creationId xmlns:a16="http://schemas.microsoft.com/office/drawing/2014/main" xmlns="" id="{7033380D-A4E1-4692-D341-FB89E9AB6CE5}"/>
              </a:ext>
            </a:extLst>
          </p:cNvPr>
          <p:cNvCxnSpPr>
            <a:cxnSpLocks/>
            <a:endCxn id="55" idx="2"/>
          </p:cNvCxnSpPr>
          <p:nvPr/>
        </p:nvCxnSpPr>
        <p:spPr>
          <a:xfrm flipV="1">
            <a:off x="8118642" y="5290683"/>
            <a:ext cx="660400" cy="71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xmlns="" id="{FDF7D3A0-9E32-E739-96CC-67D715B8B262}"/>
              </a:ext>
            </a:extLst>
          </p:cNvPr>
          <p:cNvSpPr/>
          <p:nvPr/>
        </p:nvSpPr>
        <p:spPr>
          <a:xfrm>
            <a:off x="8796020" y="3209221"/>
            <a:ext cx="2087880" cy="772160"/>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FEEDBACK </a:t>
            </a:r>
          </a:p>
        </p:txBody>
      </p:sp>
      <p:cxnSp>
        <p:nvCxnSpPr>
          <p:cNvPr id="62" name="Straight Arrow Connector 61">
            <a:extLst>
              <a:ext uri="{FF2B5EF4-FFF2-40B4-BE49-F238E27FC236}">
                <a16:creationId xmlns:a16="http://schemas.microsoft.com/office/drawing/2014/main" xmlns="" id="{BDD7447B-E683-80FB-D9CA-9B487BDBBB40}"/>
              </a:ext>
            </a:extLst>
          </p:cNvPr>
          <p:cNvCxnSpPr>
            <a:cxnSpLocks/>
            <a:endCxn id="61" idx="4"/>
          </p:cNvCxnSpPr>
          <p:nvPr/>
        </p:nvCxnSpPr>
        <p:spPr>
          <a:xfrm flipV="1">
            <a:off x="9779802" y="3981381"/>
            <a:ext cx="60158" cy="9205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xmlns="" id="{AEE79EB9-A535-C637-ACBB-20EB17183B38}"/>
              </a:ext>
            </a:extLst>
          </p:cNvPr>
          <p:cNvSpPr/>
          <p:nvPr/>
        </p:nvSpPr>
        <p:spPr>
          <a:xfrm>
            <a:off x="7335520" y="1432560"/>
            <a:ext cx="3921760" cy="1219200"/>
          </a:xfrm>
          <a:prstGeom prst="roundRect">
            <a:avLst>
              <a:gd name="adj" fmla="val 46429"/>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100" dirty="0">
                <a:solidFill>
                  <a:schemeClr val="tx1"/>
                </a:solidFill>
                <a:latin typeface="Arial Black" panose="020B0A04020102020204" pitchFamily="34" charset="0"/>
              </a:rPr>
              <a:t>FOR </a:t>
            </a:r>
            <a:r>
              <a:rPr lang="en-IN" sz="1100" dirty="0" err="1">
                <a:solidFill>
                  <a:schemeClr val="tx1"/>
                </a:solidFill>
                <a:latin typeface="Arial Black" panose="020B0A04020102020204" pitchFamily="34" charset="0"/>
              </a:rPr>
              <a:t>Eg</a:t>
            </a:r>
            <a:r>
              <a:rPr lang="en-IN" sz="1100" dirty="0">
                <a:solidFill>
                  <a:schemeClr val="tx1"/>
                </a:solidFill>
                <a:latin typeface="Arial Black" panose="020B0A04020102020204" pitchFamily="34" charset="0"/>
              </a:rPr>
              <a:t>:</a:t>
            </a:r>
          </a:p>
          <a:p>
            <a:pPr algn="ctr"/>
            <a:r>
              <a:rPr lang="en-IN" sz="1100" dirty="0">
                <a:solidFill>
                  <a:schemeClr val="tx1"/>
                </a:solidFill>
                <a:latin typeface="Arial Black" panose="020B0A04020102020204" pitchFamily="34" charset="0"/>
              </a:rPr>
              <a:t> IF DISCOUNT ON PREBOOK IS 35% THEN DURNG FLIGHT IT SHOULD BE PROVIDED AS 20-15% NOT ZERO IT WILL INCREASE THE REVENUE </a:t>
            </a:r>
          </a:p>
        </p:txBody>
      </p:sp>
    </p:spTree>
    <p:extLst>
      <p:ext uri="{BB962C8B-B14F-4D97-AF65-F5344CB8AC3E}">
        <p14:creationId xmlns:p14="http://schemas.microsoft.com/office/powerpoint/2010/main" val="2590727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xmlns="" id="{AC93811C-80EA-F7DA-C7A2-01EC9D07AFB2}"/>
              </a:ext>
            </a:extLst>
          </p:cNvPr>
          <p:cNvSpPr>
            <a:spLocks noGrp="1"/>
          </p:cNvSpPr>
          <p:nvPr>
            <p:ph type="title"/>
          </p:nvPr>
        </p:nvSpPr>
        <p:spPr/>
        <p:txBody>
          <a:bodyPr/>
          <a:lstStyle/>
          <a:p>
            <a:endParaRPr lang="en-IN" dirty="0"/>
          </a:p>
        </p:txBody>
      </p:sp>
      <p:sp>
        <p:nvSpPr>
          <p:cNvPr id="3" name="Content Placeholder 2" hidden="1">
            <a:extLst>
              <a:ext uri="{FF2B5EF4-FFF2-40B4-BE49-F238E27FC236}">
                <a16:creationId xmlns:a16="http://schemas.microsoft.com/office/drawing/2014/main" xmlns="" id="{CDB546DE-DDDC-4D81-F098-9F15AC86CF4C}"/>
              </a:ext>
            </a:extLst>
          </p:cNvPr>
          <p:cNvSpPr>
            <a:spLocks noGrp="1"/>
          </p:cNvSpPr>
          <p:nvPr>
            <p:ph idx="1"/>
          </p:nvPr>
        </p:nvSpPr>
        <p:spPr/>
        <p:txBody>
          <a:bodyPr/>
          <a:lstStyle/>
          <a:p>
            <a:endParaRPr lang="en-IN"/>
          </a:p>
        </p:txBody>
      </p:sp>
      <p:sp>
        <p:nvSpPr>
          <p:cNvPr id="4" name="Rectangle: Rounded Corners 3">
            <a:extLst>
              <a:ext uri="{FF2B5EF4-FFF2-40B4-BE49-F238E27FC236}">
                <a16:creationId xmlns:a16="http://schemas.microsoft.com/office/drawing/2014/main" xmlns="" id="{F8CB8836-DD99-E007-51CB-7EB2E1205805}"/>
              </a:ext>
            </a:extLst>
          </p:cNvPr>
          <p:cNvSpPr/>
          <p:nvPr/>
        </p:nvSpPr>
        <p:spPr>
          <a:xfrm>
            <a:off x="1823720" y="314960"/>
            <a:ext cx="8544560" cy="50800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2400" dirty="0">
                <a:solidFill>
                  <a:schemeClr val="tx1"/>
                </a:solidFill>
                <a:latin typeface="Arial Black" panose="020B0A04020102020204" pitchFamily="34" charset="0"/>
              </a:rPr>
              <a:t>METRICES AND SYSTEM DIAGRAM</a:t>
            </a:r>
          </a:p>
        </p:txBody>
      </p:sp>
      <p:sp>
        <p:nvSpPr>
          <p:cNvPr id="5" name="Rectangle: Rounded Corners 4">
            <a:extLst>
              <a:ext uri="{FF2B5EF4-FFF2-40B4-BE49-F238E27FC236}">
                <a16:creationId xmlns:a16="http://schemas.microsoft.com/office/drawing/2014/main" xmlns="" id="{6538A1DD-F867-B35C-48FC-1AFCF56E6E5F}"/>
              </a:ext>
            </a:extLst>
          </p:cNvPr>
          <p:cNvSpPr/>
          <p:nvPr/>
        </p:nvSpPr>
        <p:spPr>
          <a:xfrm>
            <a:off x="203200" y="924560"/>
            <a:ext cx="3962400" cy="36576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sz="1600" b="1" dirty="0">
                <a:solidFill>
                  <a:schemeClr val="tx1"/>
                </a:solidFill>
                <a:latin typeface="Arial Black" panose="020B0A04020102020204" pitchFamily="34" charset="0"/>
              </a:rPr>
              <a:t>METRICES TO TRACK SUCCESS</a:t>
            </a:r>
          </a:p>
        </p:txBody>
      </p:sp>
      <p:sp>
        <p:nvSpPr>
          <p:cNvPr id="6" name="Rectangle: Rounded Corners 5">
            <a:extLst>
              <a:ext uri="{FF2B5EF4-FFF2-40B4-BE49-F238E27FC236}">
                <a16:creationId xmlns:a16="http://schemas.microsoft.com/office/drawing/2014/main" xmlns="" id="{99FAAF06-E8F6-331C-8F6B-FC2505628D04}"/>
              </a:ext>
            </a:extLst>
          </p:cNvPr>
          <p:cNvSpPr/>
          <p:nvPr/>
        </p:nvSpPr>
        <p:spPr>
          <a:xfrm>
            <a:off x="203200" y="1290320"/>
            <a:ext cx="4643120" cy="549656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12700">
              <a:spcBef>
                <a:spcPts val="1015"/>
              </a:spcBef>
            </a:pPr>
            <a:r>
              <a:rPr lang="en-IN" sz="1400" b="1" i="1" spc="80" dirty="0">
                <a:solidFill>
                  <a:schemeClr val="tx1"/>
                </a:solidFill>
                <a:latin typeface="+mj-lt"/>
                <a:cs typeface="Arial"/>
              </a:rPr>
              <a:t>User</a:t>
            </a:r>
            <a:r>
              <a:rPr lang="en-IN" sz="1400" b="1" i="1" spc="-25" dirty="0">
                <a:solidFill>
                  <a:schemeClr val="tx1"/>
                </a:solidFill>
                <a:latin typeface="+mj-lt"/>
                <a:cs typeface="Arial"/>
              </a:rPr>
              <a:t> </a:t>
            </a:r>
            <a:r>
              <a:rPr lang="en-IN" sz="1400" b="1" i="1" spc="140" dirty="0">
                <a:solidFill>
                  <a:schemeClr val="tx1"/>
                </a:solidFill>
                <a:latin typeface="+mj-lt"/>
                <a:cs typeface="Arial"/>
              </a:rPr>
              <a:t>Adoption</a:t>
            </a:r>
            <a:r>
              <a:rPr lang="en-IN" sz="1400" b="1" i="1" spc="-25" dirty="0">
                <a:solidFill>
                  <a:schemeClr val="tx1"/>
                </a:solidFill>
                <a:latin typeface="+mj-lt"/>
                <a:cs typeface="Arial"/>
              </a:rPr>
              <a:t> </a:t>
            </a:r>
            <a:r>
              <a:rPr lang="en-IN" sz="1400" b="1" i="1" spc="145" dirty="0">
                <a:solidFill>
                  <a:schemeClr val="tx1"/>
                </a:solidFill>
                <a:latin typeface="+mj-lt"/>
                <a:cs typeface="Arial"/>
              </a:rPr>
              <a:t>and</a:t>
            </a:r>
            <a:r>
              <a:rPr lang="en-IN" sz="1400" b="1" i="1" spc="-25" dirty="0">
                <a:solidFill>
                  <a:schemeClr val="tx1"/>
                </a:solidFill>
                <a:latin typeface="+mj-lt"/>
                <a:cs typeface="Arial"/>
              </a:rPr>
              <a:t> </a:t>
            </a:r>
            <a:r>
              <a:rPr lang="en-IN" sz="1400" b="1" i="1" spc="95" dirty="0">
                <a:solidFill>
                  <a:schemeClr val="tx1"/>
                </a:solidFill>
                <a:latin typeface="+mj-lt"/>
                <a:cs typeface="Arial"/>
              </a:rPr>
              <a:t>Subscriptions</a:t>
            </a:r>
            <a:endParaRPr lang="en-IN" sz="1400" b="1" dirty="0">
              <a:solidFill>
                <a:schemeClr val="tx1"/>
              </a:solidFill>
              <a:latin typeface="+mj-lt"/>
              <a:cs typeface="Arial"/>
            </a:endParaRPr>
          </a:p>
          <a:p>
            <a:pPr marL="12700">
              <a:lnSpc>
                <a:spcPct val="100000"/>
              </a:lnSpc>
              <a:spcBef>
                <a:spcPts val="1015"/>
              </a:spcBef>
            </a:pPr>
            <a:r>
              <a:rPr lang="en-US" sz="1400" spc="125" dirty="0">
                <a:solidFill>
                  <a:schemeClr val="tx1"/>
                </a:solidFill>
                <a:latin typeface="+mj-lt"/>
                <a:cs typeface="Microsoft Sans Serif"/>
              </a:rPr>
              <a:t>#</a:t>
            </a:r>
            <a:r>
              <a:rPr lang="en-US" sz="1400" spc="130" dirty="0">
                <a:solidFill>
                  <a:schemeClr val="tx1"/>
                </a:solidFill>
                <a:latin typeface="+mj-lt"/>
                <a:cs typeface="Microsoft Sans Serif"/>
              </a:rPr>
              <a:t> </a:t>
            </a:r>
            <a:r>
              <a:rPr lang="en-US" sz="1400" spc="95" dirty="0">
                <a:solidFill>
                  <a:schemeClr val="tx1"/>
                </a:solidFill>
                <a:latin typeface="+mj-lt"/>
                <a:cs typeface="Microsoft Sans Serif"/>
              </a:rPr>
              <a:t>new</a:t>
            </a:r>
            <a:r>
              <a:rPr lang="en-US" sz="1400" spc="150" dirty="0">
                <a:solidFill>
                  <a:schemeClr val="tx1"/>
                </a:solidFill>
                <a:latin typeface="+mj-lt"/>
                <a:cs typeface="Microsoft Sans Serif"/>
              </a:rPr>
              <a:t> </a:t>
            </a:r>
            <a:r>
              <a:rPr lang="en-US" sz="1400" spc="50" dirty="0">
                <a:solidFill>
                  <a:schemeClr val="tx1"/>
                </a:solidFill>
                <a:latin typeface="+mj-lt"/>
                <a:cs typeface="Microsoft Sans Serif"/>
              </a:rPr>
              <a:t>subscribers </a:t>
            </a:r>
            <a:r>
              <a:rPr lang="en-US" sz="1400" spc="55" dirty="0">
                <a:solidFill>
                  <a:schemeClr val="tx1"/>
                </a:solidFill>
                <a:latin typeface="+mj-lt"/>
                <a:cs typeface="Microsoft Sans Serif"/>
              </a:rPr>
              <a:t> </a:t>
            </a:r>
            <a:r>
              <a:rPr lang="en-US" sz="1400" spc="45" dirty="0">
                <a:solidFill>
                  <a:schemeClr val="tx1"/>
                </a:solidFill>
                <a:latin typeface="+mj-lt"/>
                <a:cs typeface="Microsoft Sans Serif"/>
              </a:rPr>
              <a:t>Subscriber</a:t>
            </a:r>
            <a:r>
              <a:rPr lang="en-US" sz="1400" spc="5" dirty="0">
                <a:solidFill>
                  <a:schemeClr val="tx1"/>
                </a:solidFill>
                <a:latin typeface="+mj-lt"/>
                <a:cs typeface="Microsoft Sans Serif"/>
              </a:rPr>
              <a:t> </a:t>
            </a:r>
            <a:r>
              <a:rPr lang="en-US" sz="1400" spc="90" dirty="0">
                <a:solidFill>
                  <a:schemeClr val="tx1"/>
                </a:solidFill>
                <a:latin typeface="+mj-lt"/>
                <a:cs typeface="Microsoft Sans Serif"/>
              </a:rPr>
              <a:t>growth</a:t>
            </a:r>
            <a:r>
              <a:rPr lang="en-US" sz="1400" spc="10" dirty="0">
                <a:solidFill>
                  <a:schemeClr val="tx1"/>
                </a:solidFill>
                <a:latin typeface="+mj-lt"/>
                <a:cs typeface="Microsoft Sans Serif"/>
              </a:rPr>
              <a:t> </a:t>
            </a:r>
            <a:r>
              <a:rPr lang="en-US" sz="1400" spc="55" dirty="0">
                <a:solidFill>
                  <a:schemeClr val="tx1"/>
                </a:solidFill>
                <a:latin typeface="+mj-lt"/>
                <a:cs typeface="Microsoft Sans Serif"/>
              </a:rPr>
              <a:t>rate</a:t>
            </a:r>
            <a:endParaRPr lang="en-IN" sz="1400" i="1" spc="75" dirty="0">
              <a:solidFill>
                <a:schemeClr val="tx1"/>
              </a:solidFill>
              <a:latin typeface="+mj-lt"/>
              <a:cs typeface="Arial"/>
            </a:endParaRPr>
          </a:p>
          <a:p>
            <a:pPr marL="324485" marR="469900">
              <a:lnSpc>
                <a:spcPct val="122000"/>
              </a:lnSpc>
            </a:pPr>
            <a:r>
              <a:rPr lang="en-US" sz="1400" spc="50" dirty="0">
                <a:solidFill>
                  <a:schemeClr val="tx1"/>
                </a:solidFill>
                <a:cs typeface="Microsoft Sans Serif"/>
              </a:rPr>
              <a:t>Churn</a:t>
            </a:r>
            <a:r>
              <a:rPr lang="en-US" sz="1400" spc="10" dirty="0">
                <a:solidFill>
                  <a:schemeClr val="tx1"/>
                </a:solidFill>
                <a:cs typeface="Microsoft Sans Serif"/>
              </a:rPr>
              <a:t> </a:t>
            </a:r>
            <a:r>
              <a:rPr lang="en-US" sz="1400" spc="30" dirty="0">
                <a:solidFill>
                  <a:schemeClr val="tx1"/>
                </a:solidFill>
                <a:cs typeface="Microsoft Sans Serif"/>
              </a:rPr>
              <a:t>rate:</a:t>
            </a:r>
            <a:r>
              <a:rPr lang="en-US" sz="1400" spc="-5" dirty="0">
                <a:solidFill>
                  <a:schemeClr val="tx1"/>
                </a:solidFill>
                <a:cs typeface="Microsoft Sans Serif"/>
              </a:rPr>
              <a:t> </a:t>
            </a:r>
            <a:r>
              <a:rPr lang="en-US" sz="1400" spc="-10" dirty="0">
                <a:solidFill>
                  <a:schemeClr val="tx1"/>
                </a:solidFill>
                <a:cs typeface="Microsoft Sans Serif"/>
              </a:rPr>
              <a:t>%age</a:t>
            </a:r>
            <a:r>
              <a:rPr lang="en-US" sz="1400" spc="15" dirty="0">
                <a:solidFill>
                  <a:schemeClr val="tx1"/>
                </a:solidFill>
                <a:cs typeface="Microsoft Sans Serif"/>
              </a:rPr>
              <a:t> </a:t>
            </a:r>
            <a:r>
              <a:rPr lang="en-US" sz="1400" spc="80" dirty="0">
                <a:solidFill>
                  <a:schemeClr val="tx1"/>
                </a:solidFill>
                <a:cs typeface="Microsoft Sans Serif"/>
              </a:rPr>
              <a:t>of</a:t>
            </a:r>
            <a:r>
              <a:rPr lang="en-US" sz="1400" spc="10" dirty="0">
                <a:solidFill>
                  <a:schemeClr val="tx1"/>
                </a:solidFill>
                <a:cs typeface="Microsoft Sans Serif"/>
              </a:rPr>
              <a:t> </a:t>
            </a:r>
            <a:r>
              <a:rPr lang="en-US" sz="1400" spc="50" dirty="0">
                <a:solidFill>
                  <a:schemeClr val="tx1"/>
                </a:solidFill>
                <a:cs typeface="Microsoft Sans Serif"/>
              </a:rPr>
              <a:t>cancellation </a:t>
            </a:r>
            <a:r>
              <a:rPr lang="en-US" sz="1400" spc="-530" dirty="0">
                <a:solidFill>
                  <a:schemeClr val="tx1"/>
                </a:solidFill>
                <a:cs typeface="Microsoft Sans Serif"/>
              </a:rPr>
              <a:t> </a:t>
            </a:r>
            <a:r>
              <a:rPr lang="en-US" sz="1400" spc="-125" dirty="0">
                <a:solidFill>
                  <a:schemeClr val="tx1"/>
                </a:solidFill>
                <a:cs typeface="Microsoft Sans Serif"/>
              </a:rPr>
              <a:t>RPR</a:t>
            </a:r>
            <a:r>
              <a:rPr lang="en-US" sz="1400" spc="15" dirty="0">
                <a:solidFill>
                  <a:schemeClr val="tx1"/>
                </a:solidFill>
                <a:cs typeface="Microsoft Sans Serif"/>
              </a:rPr>
              <a:t> </a:t>
            </a:r>
            <a:r>
              <a:rPr lang="en-US" sz="1400" spc="-80" dirty="0">
                <a:solidFill>
                  <a:schemeClr val="tx1"/>
                </a:solidFill>
                <a:cs typeface="Microsoft Sans Serif"/>
              </a:rPr>
              <a:t>:</a:t>
            </a:r>
            <a:r>
              <a:rPr lang="en-US" sz="1400" dirty="0">
                <a:solidFill>
                  <a:schemeClr val="tx1"/>
                </a:solidFill>
                <a:cs typeface="Microsoft Sans Serif"/>
              </a:rPr>
              <a:t> </a:t>
            </a:r>
            <a:r>
              <a:rPr lang="en-US" sz="1400" spc="40" dirty="0">
                <a:solidFill>
                  <a:schemeClr val="tx1"/>
                </a:solidFill>
                <a:cs typeface="Microsoft Sans Serif"/>
              </a:rPr>
              <a:t>Repeat</a:t>
            </a:r>
            <a:r>
              <a:rPr lang="en-US" sz="1400" spc="15" dirty="0">
                <a:solidFill>
                  <a:schemeClr val="tx1"/>
                </a:solidFill>
                <a:cs typeface="Microsoft Sans Serif"/>
              </a:rPr>
              <a:t> </a:t>
            </a:r>
            <a:r>
              <a:rPr lang="en-US" sz="1400" spc="30" dirty="0">
                <a:solidFill>
                  <a:schemeClr val="tx1"/>
                </a:solidFill>
                <a:cs typeface="Microsoft Sans Serif"/>
              </a:rPr>
              <a:t>Purchase</a:t>
            </a:r>
            <a:r>
              <a:rPr lang="en-US" sz="1400" spc="15" dirty="0">
                <a:solidFill>
                  <a:schemeClr val="tx1"/>
                </a:solidFill>
                <a:cs typeface="Microsoft Sans Serif"/>
              </a:rPr>
              <a:t> Ratio</a:t>
            </a:r>
            <a:endParaRPr lang="en-US" sz="1400" dirty="0">
              <a:solidFill>
                <a:schemeClr val="tx1"/>
              </a:solidFill>
              <a:cs typeface="Microsoft Sans Serif"/>
            </a:endParaRPr>
          </a:p>
          <a:p>
            <a:pPr marL="248285" marR="207645" indent="-236220">
              <a:lnSpc>
                <a:spcPct val="126099"/>
              </a:lnSpc>
              <a:spcBef>
                <a:spcPts val="525"/>
              </a:spcBef>
            </a:pPr>
            <a:r>
              <a:rPr lang="en-US" sz="1400" b="1" i="1" spc="80" dirty="0">
                <a:solidFill>
                  <a:schemeClr val="tx1"/>
                </a:solidFill>
                <a:cs typeface="Arial"/>
              </a:rPr>
              <a:t>User</a:t>
            </a:r>
            <a:r>
              <a:rPr lang="en-US" sz="1400" b="1" i="1" spc="-25" dirty="0">
                <a:solidFill>
                  <a:schemeClr val="tx1"/>
                </a:solidFill>
                <a:cs typeface="Arial"/>
              </a:rPr>
              <a:t> </a:t>
            </a:r>
            <a:r>
              <a:rPr lang="en-US" sz="1400" b="1" i="1" spc="110" dirty="0">
                <a:solidFill>
                  <a:schemeClr val="tx1"/>
                </a:solidFill>
                <a:cs typeface="Arial"/>
              </a:rPr>
              <a:t>Engagement</a:t>
            </a:r>
            <a:r>
              <a:rPr lang="en-US" sz="1400" b="1" i="1" spc="-20" dirty="0">
                <a:solidFill>
                  <a:schemeClr val="tx1"/>
                </a:solidFill>
                <a:cs typeface="Arial"/>
              </a:rPr>
              <a:t> </a:t>
            </a:r>
            <a:r>
              <a:rPr lang="en-US" sz="1400" b="1" i="1" spc="145" dirty="0">
                <a:solidFill>
                  <a:schemeClr val="tx1"/>
                </a:solidFill>
                <a:cs typeface="Arial"/>
              </a:rPr>
              <a:t>and</a:t>
            </a:r>
            <a:r>
              <a:rPr lang="en-US" sz="1400" b="1" i="1" spc="-25" dirty="0">
                <a:solidFill>
                  <a:schemeClr val="tx1"/>
                </a:solidFill>
                <a:cs typeface="Arial"/>
              </a:rPr>
              <a:t> </a:t>
            </a:r>
            <a:r>
              <a:rPr lang="en-US" sz="1400" b="1" i="1" spc="105" dirty="0">
                <a:solidFill>
                  <a:schemeClr val="tx1"/>
                </a:solidFill>
                <a:cs typeface="Arial"/>
              </a:rPr>
              <a:t>Retention </a:t>
            </a:r>
            <a:r>
              <a:rPr lang="en-US" sz="1400" b="1" i="1" spc="-615" dirty="0">
                <a:solidFill>
                  <a:schemeClr val="tx1"/>
                </a:solidFill>
                <a:cs typeface="Arial"/>
              </a:rPr>
              <a:t> </a:t>
            </a:r>
            <a:r>
              <a:rPr lang="en-US" sz="1400" b="1" spc="35" dirty="0">
                <a:solidFill>
                  <a:schemeClr val="tx1"/>
                </a:solidFill>
                <a:cs typeface="Microsoft Sans Serif"/>
              </a:rPr>
              <a:t>Daily </a:t>
            </a:r>
            <a:r>
              <a:rPr lang="en-US" sz="1400" spc="50" dirty="0">
                <a:solidFill>
                  <a:schemeClr val="tx1"/>
                </a:solidFill>
                <a:cs typeface="Microsoft Sans Serif"/>
              </a:rPr>
              <a:t>active </a:t>
            </a:r>
            <a:r>
              <a:rPr lang="en-US" sz="1400" spc="35" dirty="0">
                <a:solidFill>
                  <a:schemeClr val="tx1"/>
                </a:solidFill>
                <a:cs typeface="Microsoft Sans Serif"/>
              </a:rPr>
              <a:t>users </a:t>
            </a:r>
            <a:r>
              <a:rPr lang="en-US" sz="1400" spc="-25" dirty="0">
                <a:solidFill>
                  <a:schemeClr val="tx1"/>
                </a:solidFill>
                <a:cs typeface="Microsoft Sans Serif"/>
              </a:rPr>
              <a:t>(DAU) </a:t>
            </a:r>
            <a:r>
              <a:rPr lang="en-US" sz="1400" spc="5" dirty="0">
                <a:solidFill>
                  <a:schemeClr val="tx1"/>
                </a:solidFill>
                <a:cs typeface="Microsoft Sans Serif"/>
              </a:rPr>
              <a:t>&amp; </a:t>
            </a:r>
            <a:r>
              <a:rPr lang="en-US" sz="1400" spc="65" dirty="0">
                <a:solidFill>
                  <a:schemeClr val="tx1"/>
                </a:solidFill>
                <a:cs typeface="Microsoft Sans Serif"/>
              </a:rPr>
              <a:t>monthly </a:t>
            </a:r>
            <a:r>
              <a:rPr lang="en-US" sz="1400" spc="-530" dirty="0">
                <a:solidFill>
                  <a:schemeClr val="tx1"/>
                </a:solidFill>
                <a:cs typeface="Microsoft Sans Serif"/>
              </a:rPr>
              <a:t> </a:t>
            </a:r>
            <a:r>
              <a:rPr lang="en-US" sz="1400" spc="50" dirty="0">
                <a:solidFill>
                  <a:schemeClr val="tx1"/>
                </a:solidFill>
                <a:cs typeface="Microsoft Sans Serif"/>
              </a:rPr>
              <a:t>active</a:t>
            </a:r>
            <a:r>
              <a:rPr lang="en-US" sz="1400" spc="15" dirty="0">
                <a:solidFill>
                  <a:schemeClr val="tx1"/>
                </a:solidFill>
                <a:cs typeface="Microsoft Sans Serif"/>
              </a:rPr>
              <a:t> </a:t>
            </a:r>
            <a:r>
              <a:rPr lang="en-US" sz="1400" spc="35" dirty="0">
                <a:solidFill>
                  <a:schemeClr val="tx1"/>
                </a:solidFill>
                <a:cs typeface="Microsoft Sans Serif"/>
              </a:rPr>
              <a:t>users</a:t>
            </a:r>
            <a:r>
              <a:rPr lang="en-US" sz="1400" spc="20" dirty="0">
                <a:solidFill>
                  <a:schemeClr val="tx1"/>
                </a:solidFill>
                <a:cs typeface="Microsoft Sans Serif"/>
              </a:rPr>
              <a:t> </a:t>
            </a:r>
            <a:r>
              <a:rPr lang="en-US" sz="1400" spc="-25" dirty="0">
                <a:solidFill>
                  <a:schemeClr val="tx1"/>
                </a:solidFill>
                <a:cs typeface="Microsoft Sans Serif"/>
              </a:rPr>
              <a:t>(MAU)</a:t>
            </a:r>
            <a:endParaRPr lang="en-US" sz="1400" dirty="0">
              <a:solidFill>
                <a:schemeClr val="tx1"/>
              </a:solidFill>
              <a:cs typeface="Microsoft Sans Serif"/>
            </a:endParaRPr>
          </a:p>
          <a:p>
            <a:pPr marL="248285" marR="5080">
              <a:lnSpc>
                <a:spcPct val="122000"/>
              </a:lnSpc>
            </a:pPr>
            <a:r>
              <a:rPr lang="en-US" sz="1400" spc="80" dirty="0">
                <a:solidFill>
                  <a:schemeClr val="tx1"/>
                </a:solidFill>
                <a:cs typeface="Microsoft Sans Serif"/>
              </a:rPr>
              <a:t>Avg</a:t>
            </a:r>
            <a:r>
              <a:rPr lang="en-US" sz="1400" spc="10" dirty="0">
                <a:solidFill>
                  <a:schemeClr val="tx1"/>
                </a:solidFill>
                <a:cs typeface="Microsoft Sans Serif"/>
              </a:rPr>
              <a:t> </a:t>
            </a:r>
            <a:r>
              <a:rPr lang="en-US" sz="1400" spc="50" dirty="0">
                <a:solidFill>
                  <a:schemeClr val="tx1"/>
                </a:solidFill>
                <a:cs typeface="Microsoft Sans Serif"/>
              </a:rPr>
              <a:t>#meals</a:t>
            </a:r>
            <a:r>
              <a:rPr lang="en-US" sz="1400" spc="15" dirty="0">
                <a:solidFill>
                  <a:schemeClr val="tx1"/>
                </a:solidFill>
                <a:cs typeface="Microsoft Sans Serif"/>
              </a:rPr>
              <a:t> </a:t>
            </a:r>
            <a:r>
              <a:rPr lang="en-US" sz="1400" spc="80" dirty="0">
                <a:solidFill>
                  <a:schemeClr val="tx1"/>
                </a:solidFill>
                <a:cs typeface="Microsoft Sans Serif"/>
              </a:rPr>
              <a:t>per</a:t>
            </a:r>
            <a:r>
              <a:rPr lang="en-US" sz="1400" spc="15" dirty="0">
                <a:solidFill>
                  <a:schemeClr val="tx1"/>
                </a:solidFill>
                <a:cs typeface="Microsoft Sans Serif"/>
              </a:rPr>
              <a:t> </a:t>
            </a:r>
            <a:r>
              <a:rPr lang="en-US" sz="1400" spc="55" dirty="0">
                <a:solidFill>
                  <a:schemeClr val="tx1"/>
                </a:solidFill>
                <a:cs typeface="Microsoft Sans Serif"/>
              </a:rPr>
              <a:t>subscriber</a:t>
            </a:r>
            <a:r>
              <a:rPr lang="en-US" sz="1400" spc="10" dirty="0">
                <a:solidFill>
                  <a:schemeClr val="tx1"/>
                </a:solidFill>
                <a:cs typeface="Microsoft Sans Serif"/>
              </a:rPr>
              <a:t> </a:t>
            </a:r>
            <a:r>
              <a:rPr lang="en-US" sz="1400" spc="80" dirty="0">
                <a:solidFill>
                  <a:schemeClr val="tx1"/>
                </a:solidFill>
                <a:cs typeface="Microsoft Sans Serif"/>
              </a:rPr>
              <a:t>per</a:t>
            </a:r>
            <a:r>
              <a:rPr lang="en-US" sz="1400" spc="15" dirty="0">
                <a:solidFill>
                  <a:schemeClr val="tx1"/>
                </a:solidFill>
                <a:cs typeface="Microsoft Sans Serif"/>
              </a:rPr>
              <a:t> </a:t>
            </a:r>
            <a:r>
              <a:rPr lang="en-US" sz="1400" spc="105" dirty="0">
                <a:solidFill>
                  <a:schemeClr val="tx1"/>
                </a:solidFill>
                <a:cs typeface="Microsoft Sans Serif"/>
              </a:rPr>
              <a:t>month</a:t>
            </a:r>
            <a:r>
              <a:rPr lang="en-US" sz="1400" spc="-530" dirty="0">
                <a:solidFill>
                  <a:schemeClr val="tx1"/>
                </a:solidFill>
                <a:cs typeface="Microsoft Sans Serif"/>
              </a:rPr>
              <a:t> </a:t>
            </a:r>
            <a:r>
              <a:rPr lang="en-US" sz="1400" spc="50" dirty="0">
                <a:solidFill>
                  <a:schemeClr val="tx1"/>
                </a:solidFill>
                <a:cs typeface="Microsoft Sans Serif"/>
              </a:rPr>
              <a:t>Retention</a:t>
            </a:r>
            <a:r>
              <a:rPr lang="en-US" sz="1400" spc="15" dirty="0">
                <a:solidFill>
                  <a:schemeClr val="tx1"/>
                </a:solidFill>
                <a:cs typeface="Microsoft Sans Serif"/>
              </a:rPr>
              <a:t> </a:t>
            </a:r>
            <a:r>
              <a:rPr lang="en-US" sz="1400" spc="30" dirty="0">
                <a:solidFill>
                  <a:schemeClr val="tx1"/>
                </a:solidFill>
                <a:cs typeface="Microsoft Sans Serif"/>
              </a:rPr>
              <a:t>rate:</a:t>
            </a:r>
            <a:r>
              <a:rPr lang="en-US" sz="1400" dirty="0">
                <a:solidFill>
                  <a:schemeClr val="tx1"/>
                </a:solidFill>
                <a:cs typeface="Microsoft Sans Serif"/>
              </a:rPr>
              <a:t> </a:t>
            </a:r>
            <a:r>
              <a:rPr lang="en-US" sz="1400" spc="-10" dirty="0">
                <a:solidFill>
                  <a:schemeClr val="tx1"/>
                </a:solidFill>
                <a:cs typeface="Microsoft Sans Serif"/>
              </a:rPr>
              <a:t>%age</a:t>
            </a:r>
            <a:r>
              <a:rPr lang="en-US" sz="1400" spc="15" dirty="0">
                <a:solidFill>
                  <a:schemeClr val="tx1"/>
                </a:solidFill>
                <a:cs typeface="Microsoft Sans Serif"/>
              </a:rPr>
              <a:t> </a:t>
            </a:r>
            <a:r>
              <a:rPr lang="en-US" sz="1400" spc="80" dirty="0">
                <a:solidFill>
                  <a:schemeClr val="tx1"/>
                </a:solidFill>
                <a:cs typeface="Microsoft Sans Serif"/>
              </a:rPr>
              <a:t>of</a:t>
            </a:r>
            <a:r>
              <a:rPr lang="en-US" sz="1400" spc="15" dirty="0">
                <a:solidFill>
                  <a:schemeClr val="tx1"/>
                </a:solidFill>
                <a:cs typeface="Microsoft Sans Serif"/>
              </a:rPr>
              <a:t> </a:t>
            </a:r>
            <a:r>
              <a:rPr lang="en-US" sz="1400" spc="65" dirty="0">
                <a:solidFill>
                  <a:schemeClr val="tx1"/>
                </a:solidFill>
                <a:cs typeface="Microsoft Sans Serif"/>
              </a:rPr>
              <a:t>renewal(assuming: the premium will be purchased by regular businessman who travel at most 2 times in a month </a:t>
            </a:r>
            <a:endParaRPr lang="en-US" sz="1400" dirty="0">
              <a:solidFill>
                <a:schemeClr val="tx1"/>
              </a:solidFill>
              <a:cs typeface="Microsoft Sans Serif"/>
            </a:endParaRPr>
          </a:p>
          <a:p>
            <a:pPr marL="12700">
              <a:lnSpc>
                <a:spcPct val="100000"/>
              </a:lnSpc>
              <a:spcBef>
                <a:spcPts val="1015"/>
              </a:spcBef>
            </a:pPr>
            <a:r>
              <a:rPr lang="en-IN" sz="1400" b="1" i="1" spc="75" dirty="0">
                <a:solidFill>
                  <a:schemeClr val="tx1"/>
                </a:solidFill>
                <a:latin typeface="+mj-lt"/>
                <a:cs typeface="Arial"/>
              </a:rPr>
              <a:t>Revenue</a:t>
            </a:r>
            <a:r>
              <a:rPr lang="en-IN" sz="1400" b="1" i="1" spc="-50" dirty="0">
                <a:solidFill>
                  <a:schemeClr val="tx1"/>
                </a:solidFill>
                <a:latin typeface="+mj-lt"/>
                <a:cs typeface="Arial"/>
              </a:rPr>
              <a:t> </a:t>
            </a:r>
            <a:r>
              <a:rPr lang="en-IN" sz="1400" b="1" i="1" spc="105" dirty="0">
                <a:solidFill>
                  <a:schemeClr val="tx1"/>
                </a:solidFill>
                <a:latin typeface="+mj-lt"/>
                <a:cs typeface="Arial"/>
              </a:rPr>
              <a:t>Metrics</a:t>
            </a:r>
            <a:endParaRPr lang="en-IN" sz="1400" b="1" dirty="0">
              <a:solidFill>
                <a:schemeClr val="tx1"/>
              </a:solidFill>
              <a:latin typeface="+mj-lt"/>
              <a:cs typeface="Arial"/>
            </a:endParaRPr>
          </a:p>
          <a:p>
            <a:pPr marL="487045" marR="170815">
              <a:lnSpc>
                <a:spcPct val="122000"/>
              </a:lnSpc>
              <a:spcBef>
                <a:spcPts val="260"/>
              </a:spcBef>
            </a:pPr>
            <a:r>
              <a:rPr lang="en-IN" sz="1400" spc="65" dirty="0">
                <a:solidFill>
                  <a:schemeClr val="tx1"/>
                </a:solidFill>
                <a:latin typeface="+mj-lt"/>
                <a:cs typeface="Microsoft Sans Serif"/>
              </a:rPr>
              <a:t>Average</a:t>
            </a:r>
            <a:r>
              <a:rPr lang="en-IN" sz="1400" spc="15" dirty="0">
                <a:solidFill>
                  <a:schemeClr val="tx1"/>
                </a:solidFill>
                <a:latin typeface="+mj-lt"/>
                <a:cs typeface="Microsoft Sans Serif"/>
              </a:rPr>
              <a:t> </a:t>
            </a:r>
            <a:r>
              <a:rPr lang="en-IN" sz="1400" spc="70" dirty="0">
                <a:solidFill>
                  <a:schemeClr val="tx1"/>
                </a:solidFill>
                <a:latin typeface="+mj-lt"/>
                <a:cs typeface="Microsoft Sans Serif"/>
              </a:rPr>
              <a:t>revenue</a:t>
            </a:r>
            <a:r>
              <a:rPr lang="en-IN" sz="1400" spc="20" dirty="0">
                <a:solidFill>
                  <a:schemeClr val="tx1"/>
                </a:solidFill>
                <a:latin typeface="+mj-lt"/>
                <a:cs typeface="Microsoft Sans Serif"/>
              </a:rPr>
              <a:t> </a:t>
            </a:r>
            <a:r>
              <a:rPr lang="en-IN" sz="1400" spc="80" dirty="0">
                <a:solidFill>
                  <a:schemeClr val="tx1"/>
                </a:solidFill>
                <a:latin typeface="+mj-lt"/>
                <a:cs typeface="Microsoft Sans Serif"/>
              </a:rPr>
              <a:t>per</a:t>
            </a:r>
            <a:r>
              <a:rPr lang="en-IN" sz="1400" spc="20" dirty="0">
                <a:solidFill>
                  <a:schemeClr val="tx1"/>
                </a:solidFill>
                <a:latin typeface="+mj-lt"/>
                <a:cs typeface="Microsoft Sans Serif"/>
              </a:rPr>
              <a:t> </a:t>
            </a:r>
            <a:r>
              <a:rPr lang="en-IN" sz="1400" spc="45" dirty="0">
                <a:solidFill>
                  <a:schemeClr val="tx1"/>
                </a:solidFill>
                <a:latin typeface="+mj-lt"/>
                <a:cs typeface="Microsoft Sans Serif"/>
              </a:rPr>
              <a:t>user</a:t>
            </a:r>
            <a:r>
              <a:rPr lang="en-IN" sz="1400" spc="20" dirty="0">
                <a:solidFill>
                  <a:schemeClr val="tx1"/>
                </a:solidFill>
                <a:latin typeface="+mj-lt"/>
                <a:cs typeface="Microsoft Sans Serif"/>
              </a:rPr>
              <a:t> </a:t>
            </a:r>
            <a:r>
              <a:rPr lang="en-IN" sz="1400" spc="-70" dirty="0">
                <a:solidFill>
                  <a:schemeClr val="tx1"/>
                </a:solidFill>
                <a:latin typeface="+mj-lt"/>
                <a:cs typeface="Microsoft Sans Serif"/>
              </a:rPr>
              <a:t>(ARPU) </a:t>
            </a:r>
            <a:r>
              <a:rPr lang="en-IN" sz="1400" spc="-540" dirty="0">
                <a:solidFill>
                  <a:schemeClr val="tx1"/>
                </a:solidFill>
                <a:latin typeface="+mj-lt"/>
                <a:cs typeface="Microsoft Sans Serif"/>
              </a:rPr>
              <a:t> </a:t>
            </a:r>
            <a:r>
              <a:rPr lang="en-IN" sz="1400" spc="65" dirty="0">
                <a:solidFill>
                  <a:schemeClr val="tx1"/>
                </a:solidFill>
                <a:latin typeface="+mj-lt"/>
                <a:cs typeface="Microsoft Sans Serif"/>
              </a:rPr>
              <a:t>Monthly </a:t>
            </a:r>
            <a:r>
              <a:rPr lang="en-IN" sz="1400" spc="60" dirty="0">
                <a:solidFill>
                  <a:schemeClr val="tx1"/>
                </a:solidFill>
                <a:latin typeface="+mj-lt"/>
                <a:cs typeface="Microsoft Sans Serif"/>
              </a:rPr>
              <a:t>recurring </a:t>
            </a:r>
            <a:r>
              <a:rPr lang="en-IN" sz="1400" spc="70" dirty="0">
                <a:solidFill>
                  <a:schemeClr val="tx1"/>
                </a:solidFill>
                <a:latin typeface="+mj-lt"/>
                <a:cs typeface="Microsoft Sans Serif"/>
              </a:rPr>
              <a:t>revenue </a:t>
            </a:r>
            <a:r>
              <a:rPr lang="en-IN" sz="1400" spc="-110" dirty="0">
                <a:solidFill>
                  <a:schemeClr val="tx1"/>
                </a:solidFill>
                <a:latin typeface="+mj-lt"/>
                <a:cs typeface="Microsoft Sans Serif"/>
              </a:rPr>
              <a:t>(MRR) </a:t>
            </a:r>
            <a:r>
              <a:rPr lang="en-IN" sz="1400" spc="-105" dirty="0">
                <a:solidFill>
                  <a:schemeClr val="tx1"/>
                </a:solidFill>
                <a:latin typeface="+mj-lt"/>
                <a:cs typeface="Microsoft Sans Serif"/>
              </a:rPr>
              <a:t> </a:t>
            </a:r>
            <a:r>
              <a:rPr lang="en-IN" sz="1400" spc="65" dirty="0">
                <a:solidFill>
                  <a:schemeClr val="tx1"/>
                </a:solidFill>
                <a:latin typeface="+mj-lt"/>
                <a:cs typeface="Microsoft Sans Serif"/>
              </a:rPr>
              <a:t>from</a:t>
            </a:r>
            <a:r>
              <a:rPr lang="en-IN" sz="1400" spc="15" dirty="0">
                <a:solidFill>
                  <a:schemeClr val="tx1"/>
                </a:solidFill>
                <a:latin typeface="+mj-lt"/>
                <a:cs typeface="Microsoft Sans Serif"/>
              </a:rPr>
              <a:t> </a:t>
            </a:r>
            <a:r>
              <a:rPr lang="en-IN" sz="1400" spc="40" dirty="0">
                <a:solidFill>
                  <a:schemeClr val="tx1"/>
                </a:solidFill>
                <a:latin typeface="+mj-lt"/>
                <a:cs typeface="Microsoft Sans Serif"/>
              </a:rPr>
              <a:t>subscriptions.</a:t>
            </a:r>
            <a:endParaRPr lang="en-IN" sz="1400" dirty="0">
              <a:solidFill>
                <a:schemeClr val="tx1"/>
              </a:solidFill>
              <a:latin typeface="+mj-lt"/>
              <a:cs typeface="Microsoft Sans Serif"/>
            </a:endParaRPr>
          </a:p>
          <a:p>
            <a:pPr marL="487045" marR="5080" indent="-474980">
              <a:lnSpc>
                <a:spcPct val="126099"/>
              </a:lnSpc>
              <a:spcBef>
                <a:spcPts val="195"/>
              </a:spcBef>
            </a:pPr>
            <a:r>
              <a:rPr lang="en-IN" sz="1400" b="1" i="1" spc="80" dirty="0">
                <a:solidFill>
                  <a:schemeClr val="tx1"/>
                </a:solidFill>
                <a:latin typeface="+mj-lt"/>
                <a:cs typeface="Arial"/>
              </a:rPr>
              <a:t>User </a:t>
            </a:r>
            <a:r>
              <a:rPr lang="en-IN" sz="1400" b="1" i="1" spc="105" dirty="0">
                <a:solidFill>
                  <a:schemeClr val="tx1"/>
                </a:solidFill>
                <a:latin typeface="+mj-lt"/>
                <a:cs typeface="Arial"/>
              </a:rPr>
              <a:t>Feedback </a:t>
            </a:r>
            <a:r>
              <a:rPr lang="en-IN" sz="1400" b="1" i="1" spc="145" dirty="0">
                <a:solidFill>
                  <a:schemeClr val="tx1"/>
                </a:solidFill>
                <a:latin typeface="+mj-lt"/>
                <a:cs typeface="Arial"/>
              </a:rPr>
              <a:t>and </a:t>
            </a:r>
            <a:r>
              <a:rPr lang="en-IN" sz="1400" b="1" i="1" spc="110" dirty="0">
                <a:solidFill>
                  <a:schemeClr val="tx1"/>
                </a:solidFill>
                <a:latin typeface="+mj-lt"/>
                <a:cs typeface="Arial"/>
              </a:rPr>
              <a:t>Satisfaction </a:t>
            </a:r>
            <a:r>
              <a:rPr lang="en-IN" sz="1400" b="1" i="1" spc="114" dirty="0">
                <a:solidFill>
                  <a:schemeClr val="tx1"/>
                </a:solidFill>
                <a:latin typeface="+mj-lt"/>
                <a:cs typeface="Arial"/>
              </a:rPr>
              <a:t> </a:t>
            </a:r>
            <a:r>
              <a:rPr lang="en-IN" sz="1400" spc="55" dirty="0">
                <a:solidFill>
                  <a:schemeClr val="tx1"/>
                </a:solidFill>
                <a:latin typeface="+mj-lt"/>
                <a:cs typeface="Microsoft Sans Serif"/>
              </a:rPr>
              <a:t>Customer</a:t>
            </a:r>
            <a:r>
              <a:rPr lang="en-IN" sz="1400" spc="10" dirty="0">
                <a:solidFill>
                  <a:schemeClr val="tx1"/>
                </a:solidFill>
                <a:latin typeface="+mj-lt"/>
                <a:cs typeface="Microsoft Sans Serif"/>
              </a:rPr>
              <a:t> </a:t>
            </a:r>
            <a:r>
              <a:rPr lang="en-IN" sz="1400" spc="40" dirty="0">
                <a:solidFill>
                  <a:schemeClr val="tx1"/>
                </a:solidFill>
                <a:latin typeface="+mj-lt"/>
                <a:cs typeface="Microsoft Sans Serif"/>
              </a:rPr>
              <a:t>satisfaction</a:t>
            </a:r>
            <a:r>
              <a:rPr lang="en-IN" sz="1400" spc="10" dirty="0">
                <a:solidFill>
                  <a:schemeClr val="tx1"/>
                </a:solidFill>
                <a:latin typeface="+mj-lt"/>
                <a:cs typeface="Microsoft Sans Serif"/>
              </a:rPr>
              <a:t> </a:t>
            </a:r>
            <a:r>
              <a:rPr lang="en-IN" sz="1400" spc="60" dirty="0">
                <a:solidFill>
                  <a:schemeClr val="tx1"/>
                </a:solidFill>
                <a:latin typeface="+mj-lt"/>
                <a:cs typeface="Microsoft Sans Serif"/>
              </a:rPr>
              <a:t>score</a:t>
            </a:r>
            <a:r>
              <a:rPr lang="en-IN" sz="1400" spc="10" dirty="0">
                <a:solidFill>
                  <a:schemeClr val="tx1"/>
                </a:solidFill>
                <a:latin typeface="+mj-lt"/>
                <a:cs typeface="Microsoft Sans Serif"/>
              </a:rPr>
              <a:t> </a:t>
            </a:r>
            <a:r>
              <a:rPr lang="en-IN" sz="1400" spc="-55" dirty="0">
                <a:solidFill>
                  <a:schemeClr val="tx1"/>
                </a:solidFill>
                <a:latin typeface="+mj-lt"/>
                <a:cs typeface="Microsoft Sans Serif"/>
              </a:rPr>
              <a:t>(CSAT) </a:t>
            </a:r>
            <a:r>
              <a:rPr lang="en-IN" sz="1400" spc="-540" dirty="0">
                <a:solidFill>
                  <a:schemeClr val="tx1"/>
                </a:solidFill>
                <a:latin typeface="+mj-lt"/>
                <a:cs typeface="Microsoft Sans Serif"/>
              </a:rPr>
              <a:t> </a:t>
            </a:r>
            <a:r>
              <a:rPr lang="en-IN" sz="1400" spc="80" dirty="0">
                <a:solidFill>
                  <a:schemeClr val="tx1"/>
                </a:solidFill>
                <a:latin typeface="+mj-lt"/>
                <a:cs typeface="Microsoft Sans Serif"/>
              </a:rPr>
              <a:t>through</a:t>
            </a:r>
            <a:r>
              <a:rPr lang="en-IN" sz="1400" spc="15" dirty="0">
                <a:solidFill>
                  <a:schemeClr val="tx1"/>
                </a:solidFill>
                <a:latin typeface="+mj-lt"/>
                <a:cs typeface="Microsoft Sans Serif"/>
              </a:rPr>
              <a:t> </a:t>
            </a:r>
            <a:r>
              <a:rPr lang="en-IN" sz="1400" spc="65" dirty="0">
                <a:solidFill>
                  <a:schemeClr val="tx1"/>
                </a:solidFill>
                <a:latin typeface="+mj-lt"/>
                <a:cs typeface="Microsoft Sans Serif"/>
              </a:rPr>
              <a:t>post-order</a:t>
            </a:r>
            <a:r>
              <a:rPr lang="en-IN" sz="1400" spc="15" dirty="0">
                <a:solidFill>
                  <a:schemeClr val="tx1"/>
                </a:solidFill>
                <a:latin typeface="+mj-lt"/>
                <a:cs typeface="Microsoft Sans Serif"/>
              </a:rPr>
              <a:t> </a:t>
            </a:r>
            <a:r>
              <a:rPr lang="en-IN" sz="1400" spc="25" dirty="0">
                <a:solidFill>
                  <a:schemeClr val="tx1"/>
                </a:solidFill>
                <a:latin typeface="+mj-lt"/>
                <a:cs typeface="Microsoft Sans Serif"/>
              </a:rPr>
              <a:t>surveys.</a:t>
            </a:r>
            <a:endParaRPr lang="en-IN" sz="1400" dirty="0">
              <a:solidFill>
                <a:schemeClr val="tx1"/>
              </a:solidFill>
              <a:latin typeface="+mj-lt"/>
              <a:cs typeface="Microsoft Sans Serif"/>
            </a:endParaRPr>
          </a:p>
          <a:p>
            <a:pPr marL="487045">
              <a:lnSpc>
                <a:spcPct val="100000"/>
              </a:lnSpc>
              <a:spcBef>
                <a:spcPts val="555"/>
              </a:spcBef>
            </a:pPr>
            <a:r>
              <a:rPr lang="en-IN" sz="1400" spc="80" dirty="0">
                <a:solidFill>
                  <a:schemeClr val="tx1"/>
                </a:solidFill>
                <a:latin typeface="+mj-lt"/>
                <a:cs typeface="Microsoft Sans Serif"/>
              </a:rPr>
              <a:t>Net</a:t>
            </a:r>
            <a:r>
              <a:rPr lang="en-IN" sz="1400" dirty="0">
                <a:solidFill>
                  <a:schemeClr val="tx1"/>
                </a:solidFill>
                <a:latin typeface="+mj-lt"/>
                <a:cs typeface="Microsoft Sans Serif"/>
              </a:rPr>
              <a:t> </a:t>
            </a:r>
            <a:r>
              <a:rPr lang="en-IN" sz="1400" spc="55" dirty="0">
                <a:solidFill>
                  <a:schemeClr val="tx1"/>
                </a:solidFill>
                <a:latin typeface="+mj-lt"/>
                <a:cs typeface="Microsoft Sans Serif"/>
              </a:rPr>
              <a:t>Promoter</a:t>
            </a:r>
            <a:r>
              <a:rPr lang="en-IN" sz="1400" spc="5" dirty="0">
                <a:solidFill>
                  <a:schemeClr val="tx1"/>
                </a:solidFill>
                <a:latin typeface="+mj-lt"/>
                <a:cs typeface="Microsoft Sans Serif"/>
              </a:rPr>
              <a:t> </a:t>
            </a:r>
            <a:r>
              <a:rPr lang="en-IN" sz="1400" spc="45" dirty="0">
                <a:solidFill>
                  <a:schemeClr val="tx1"/>
                </a:solidFill>
                <a:latin typeface="+mj-lt"/>
                <a:cs typeface="Microsoft Sans Serif"/>
              </a:rPr>
              <a:t>Score</a:t>
            </a:r>
            <a:r>
              <a:rPr lang="en-IN" sz="1400" spc="5" dirty="0">
                <a:solidFill>
                  <a:schemeClr val="tx1"/>
                </a:solidFill>
                <a:latin typeface="+mj-lt"/>
                <a:cs typeface="Microsoft Sans Serif"/>
              </a:rPr>
              <a:t> </a:t>
            </a:r>
            <a:r>
              <a:rPr lang="en-IN" sz="1400" spc="-80" dirty="0">
                <a:solidFill>
                  <a:schemeClr val="tx1"/>
                </a:solidFill>
                <a:latin typeface="+mj-lt"/>
                <a:cs typeface="Microsoft Sans Serif"/>
              </a:rPr>
              <a:t>(NPS)</a:t>
            </a:r>
            <a:endParaRPr lang="en-IN" sz="1400" dirty="0">
              <a:solidFill>
                <a:schemeClr val="tx1"/>
              </a:solidFill>
              <a:latin typeface="+mj-lt"/>
              <a:cs typeface="Microsoft Sans Serif"/>
            </a:endParaRPr>
          </a:p>
        </p:txBody>
      </p:sp>
      <p:pic>
        <p:nvPicPr>
          <p:cNvPr id="8" name="Picture 7">
            <a:extLst>
              <a:ext uri="{FF2B5EF4-FFF2-40B4-BE49-F238E27FC236}">
                <a16:creationId xmlns:a16="http://schemas.microsoft.com/office/drawing/2014/main" xmlns="" id="{5C9EC847-0069-718E-6DF8-15AB39CC172A}"/>
              </a:ext>
            </a:extLst>
          </p:cNvPr>
          <p:cNvPicPr>
            <a:picLocks noChangeAspect="1"/>
          </p:cNvPicPr>
          <p:nvPr/>
        </p:nvPicPr>
        <p:blipFill>
          <a:blip r:embed="rId2"/>
          <a:stretch>
            <a:fillRect/>
          </a:stretch>
        </p:blipFill>
        <p:spPr>
          <a:xfrm>
            <a:off x="5232401" y="1381760"/>
            <a:ext cx="6756400" cy="5026865"/>
          </a:xfrm>
          <a:prstGeom prst="rect">
            <a:avLst/>
          </a:prstGeom>
        </p:spPr>
      </p:pic>
    </p:spTree>
    <p:extLst>
      <p:ext uri="{BB962C8B-B14F-4D97-AF65-F5344CB8AC3E}">
        <p14:creationId xmlns:p14="http://schemas.microsoft.com/office/powerpoint/2010/main" val="3170512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627</TotalTime>
  <Words>1668</Words>
  <Application>Microsoft Office PowerPoint</Application>
  <PresentationFormat>Widescreen</PresentationFormat>
  <Paragraphs>328</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Arial Black</vt:lpstr>
      <vt:lpstr>Calibri</vt:lpstr>
      <vt:lpstr>Calibri Light</vt:lpstr>
      <vt:lpstr>Microsoft Sans Serif</vt:lpstr>
      <vt:lpstr>proxima-nova</vt:lpstr>
      <vt:lpstr>Sylfaen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 vardhan</dc:creator>
  <cp:lastModifiedBy>Microsoft account</cp:lastModifiedBy>
  <cp:revision>3</cp:revision>
  <dcterms:created xsi:type="dcterms:W3CDTF">2023-08-27T06:25:25Z</dcterms:created>
  <dcterms:modified xsi:type="dcterms:W3CDTF">2023-08-29T16:00:59Z</dcterms:modified>
</cp:coreProperties>
</file>

<file path=docProps/thumbnail.jpeg>
</file>